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18" r:id="rId2"/>
    <p:sldId id="329" r:id="rId3"/>
    <p:sldId id="337" r:id="rId4"/>
    <p:sldId id="338" r:id="rId5"/>
    <p:sldId id="339" r:id="rId6"/>
    <p:sldId id="363" r:id="rId7"/>
    <p:sldId id="347" r:id="rId8"/>
    <p:sldId id="340" r:id="rId9"/>
    <p:sldId id="341" r:id="rId10"/>
    <p:sldId id="359" r:id="rId11"/>
    <p:sldId id="342" r:id="rId12"/>
    <p:sldId id="344" r:id="rId13"/>
    <p:sldId id="345" r:id="rId14"/>
    <p:sldId id="346" r:id="rId15"/>
    <p:sldId id="354" r:id="rId16"/>
    <p:sldId id="348" r:id="rId17"/>
    <p:sldId id="355" r:id="rId18"/>
    <p:sldId id="356" r:id="rId19"/>
    <p:sldId id="357" r:id="rId20"/>
    <p:sldId id="360" r:id="rId21"/>
    <p:sldId id="361" r:id="rId22"/>
    <p:sldId id="362" r:id="rId23"/>
    <p:sldId id="358" r:id="rId24"/>
    <p:sldId id="353" r:id="rId25"/>
    <p:sldId id="364" r:id="rId26"/>
    <p:sldId id="336" r:id="rId27"/>
    <p:sldId id="335" r:id="rId28"/>
  </p:sldIdLst>
  <p:sldSz cx="12188825"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90FE"/>
    <a:srgbClr val="4E78F0"/>
    <a:srgbClr val="6D6DFB"/>
    <a:srgbClr val="828282"/>
    <a:srgbClr val="8086FC"/>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71" autoAdjust="0"/>
    <p:restoredTop sz="94629" autoAdjust="0"/>
  </p:normalViewPr>
  <p:slideViewPr>
    <p:cSldViewPr showGuides="1">
      <p:cViewPr varScale="1">
        <p:scale>
          <a:sx n="54" d="100"/>
          <a:sy n="54" d="100"/>
        </p:scale>
        <p:origin x="208" y="176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3/10/22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3/9/22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3/9/22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3/9/22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3/9/22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3/9/22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3/9/22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3/9/22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3/9/22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3/9/22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3/9/22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3/9/22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investopedia.com/articles/active-trading/052014/how-use-moving-average-buy-stocks.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sg.news.yahoo.com/is-apple-stock-a-major-buy-right-now-this-strategist-says-yes-185742460.html" TargetMode="External"/><Relationship Id="rId13" Type="http://schemas.openxmlformats.org/officeDocument/2006/relationships/hyperlink" Target="https://en.wikipedia.org/wiki/Long_short-term_memory" TargetMode="External"/><Relationship Id="rId3" Type="http://schemas.openxmlformats.org/officeDocument/2006/relationships/hyperlink" Target="https://www.analyticsvidhya.com/blog/2021/10/machine-learning-for-stock-market-prediction-with-step-by-step-implementation/" TargetMode="External"/><Relationship Id="rId7" Type="http://schemas.openxmlformats.org/officeDocument/2006/relationships/hyperlink" Target="https://www.forbes.com/sites/greatspeculations/2022/01/31/why-we-are-raising-our-price-estimate-for-apple-stock/?sh=27ee71dc1b38" TargetMode="External"/><Relationship Id="rId12" Type="http://schemas.openxmlformats.org/officeDocument/2006/relationships/hyperlink" Target="https://www.analyticsvidhya.com/blog/2021/05/5-regression-algorithms-you-should-know-introductory-guide/#:~:text=In%20Machine%20Learning%2C%20we%20use,as%20a%20continuous%20numerical%20value" TargetMode="External"/><Relationship Id="rId2" Type="http://schemas.openxmlformats.org/officeDocument/2006/relationships/hyperlink" Target="https://www.simplilearn.com/tutorials/machine-learning-tutorial/stock-price-prediction-using-machine-learning#:~:text=Stock%20Price%20Prediction%20using%20machine%20learning%20helps%20you%20discover%20the,a%20hard%20task%20to%20do" TargetMode="External"/><Relationship Id="rId1" Type="http://schemas.openxmlformats.org/officeDocument/2006/relationships/slideLayout" Target="../slideLayouts/slideLayout6.xml"/><Relationship Id="rId6" Type="http://schemas.openxmlformats.org/officeDocument/2006/relationships/hyperlink" Target="https://www.fool.com/investing/2021/12/11/5-reasons-to-buy-apple-and-1-reason-to-sell/" TargetMode="External"/><Relationship Id="rId11" Type="http://schemas.openxmlformats.org/officeDocument/2006/relationships/hyperlink" Target="https://www.investopedia.com/articles/active-trading/052014/how-use-moving-average-buy-stocks.asp" TargetMode="External"/><Relationship Id="rId5" Type="http://schemas.openxmlformats.org/officeDocument/2006/relationships/hyperlink" Target="https://www.cnbc.com/2022/01/04/apple-stock-will-continue-to-grow-faster-than-economy-investor-says.html" TargetMode="External"/><Relationship Id="rId10" Type="http://schemas.openxmlformats.org/officeDocument/2006/relationships/hyperlink" Target="https://www.investopedia.com/terms/n/nasdaq.asp" TargetMode="External"/><Relationship Id="rId4" Type="http://schemas.openxmlformats.org/officeDocument/2006/relationships/hyperlink" Target="https://www.investopedia.com/apple-stock-aapl-5075819" TargetMode="External"/><Relationship Id="rId9" Type="http://schemas.openxmlformats.org/officeDocument/2006/relationships/hyperlink" Target="https://www.wsj.com/articles/apple-takes-smartphone-lead-in-china-helping-drive-record-profit-11643371201" TargetMode="External"/><Relationship Id="rId14" Type="http://schemas.openxmlformats.org/officeDocument/2006/relationships/hyperlink" Target="https://towardsdatascience.com/lstm-time-series-forecasting-predicting-stock-prices-using-an-lstm-model-6223e9644a2f"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investopedia.com/terms/n/nasdaq.as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fool.com/investing/2021/12/11/5-reasons-to-buy-apple-and-1-reason-to-sel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orbes.com/sites/greatspeculations/2022/01/31/why-we-are-raising-our-price-estimate-for-apple-stock/?sh=27ee71dc1b38" TargetMode="External"/><Relationship Id="rId2" Type="http://schemas.openxmlformats.org/officeDocument/2006/relationships/hyperlink" Target="https://www.cnbc.com/2022/01/04/apple-stock-will-continue-to-grow-faster-than-economy-investor-says.html" TargetMode="External"/><Relationship Id="rId1" Type="http://schemas.openxmlformats.org/officeDocument/2006/relationships/slideLayout" Target="../slideLayouts/slideLayout2.xml"/><Relationship Id="rId5" Type="http://schemas.openxmlformats.org/officeDocument/2006/relationships/hyperlink" Target="https://finance.yahoo.com/news/is-apple-stock-a-major-buy-right-now-this-strategist-says-yes-185742460" TargetMode="External"/><Relationship Id="rId4" Type="http://schemas.openxmlformats.org/officeDocument/2006/relationships/hyperlink" Target="https://sg.news.yahoo.com/is-apple-stock-a-major-buy-right-now-this-strategist-says-yes-185742460.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Stock Price Prediction</a:t>
            </a:r>
          </a:p>
        </p:txBody>
      </p:sp>
      <p:sp>
        <p:nvSpPr>
          <p:cNvPr id="3" name="Subtitle 2"/>
          <p:cNvSpPr>
            <a:spLocks noGrp="1"/>
          </p:cNvSpPr>
          <p:nvPr>
            <p:ph type="subTitle" idx="1"/>
          </p:nvPr>
        </p:nvSpPr>
        <p:spPr/>
        <p:txBody>
          <a:bodyPr/>
          <a:lstStyle/>
          <a:p>
            <a:r>
              <a:rPr lang="en-US" dirty="0"/>
              <a:t>Most Suitable ML model for stock closing price</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2B01-0247-B245-9FA1-E218527468FE}"/>
              </a:ext>
            </a:extLst>
          </p:cNvPr>
          <p:cNvSpPr>
            <a:spLocks noGrp="1"/>
          </p:cNvSpPr>
          <p:nvPr>
            <p:ph type="title"/>
          </p:nvPr>
        </p:nvSpPr>
        <p:spPr/>
        <p:txBody>
          <a:bodyPr/>
          <a:lstStyle/>
          <a:p>
            <a:r>
              <a:rPr lang="en-US" dirty="0"/>
              <a:t>High-Low Price by Month</a:t>
            </a:r>
          </a:p>
        </p:txBody>
      </p:sp>
      <p:pic>
        <p:nvPicPr>
          <p:cNvPr id="5" name="Picture 4">
            <a:extLst>
              <a:ext uri="{FF2B5EF4-FFF2-40B4-BE49-F238E27FC236}">
                <a16:creationId xmlns:a16="http://schemas.microsoft.com/office/drawing/2014/main" id="{D1434DCD-8AA1-3145-869B-2D826F7C7ECE}"/>
              </a:ext>
            </a:extLst>
          </p:cNvPr>
          <p:cNvPicPr>
            <a:picLocks noChangeAspect="1"/>
          </p:cNvPicPr>
          <p:nvPr/>
        </p:nvPicPr>
        <p:blipFill rotWithShape="1">
          <a:blip r:embed="rId2">
            <a:extLst>
              <a:ext uri="{28A0092B-C50C-407E-A947-70E740481C1C}">
                <a14:useLocalDpi xmlns:a14="http://schemas.microsoft.com/office/drawing/2010/main" val="0"/>
              </a:ext>
            </a:extLst>
          </a:blip>
          <a:srcRect t="9374"/>
          <a:stretch/>
        </p:blipFill>
        <p:spPr>
          <a:xfrm>
            <a:off x="2116832" y="1974430"/>
            <a:ext cx="8640960" cy="4861277"/>
          </a:xfrm>
          <a:prstGeom prst="rect">
            <a:avLst/>
          </a:prstGeom>
        </p:spPr>
      </p:pic>
    </p:spTree>
    <p:extLst>
      <p:ext uri="{BB962C8B-B14F-4D97-AF65-F5344CB8AC3E}">
        <p14:creationId xmlns:p14="http://schemas.microsoft.com/office/powerpoint/2010/main" val="370345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CFB5-F4A4-B141-B52C-ABAAA2C4DDE0}"/>
              </a:ext>
            </a:extLst>
          </p:cNvPr>
          <p:cNvSpPr>
            <a:spLocks noGrp="1"/>
          </p:cNvSpPr>
          <p:nvPr>
            <p:ph type="title"/>
          </p:nvPr>
        </p:nvSpPr>
        <p:spPr/>
        <p:txBody>
          <a:bodyPr/>
          <a:lstStyle/>
          <a:p>
            <a:r>
              <a:rPr lang="en-US" dirty="0"/>
              <a:t>Moving Averages (MA) </a:t>
            </a:r>
          </a:p>
        </p:txBody>
      </p:sp>
      <p:sp>
        <p:nvSpPr>
          <p:cNvPr id="3" name="Content Placeholder 2">
            <a:extLst>
              <a:ext uri="{FF2B5EF4-FFF2-40B4-BE49-F238E27FC236}">
                <a16:creationId xmlns:a16="http://schemas.microsoft.com/office/drawing/2014/main" id="{A5D44744-59DD-894F-A792-ECDEF55AA43B}"/>
              </a:ext>
            </a:extLst>
          </p:cNvPr>
          <p:cNvSpPr>
            <a:spLocks noGrp="1"/>
          </p:cNvSpPr>
          <p:nvPr>
            <p:ph idx="1"/>
          </p:nvPr>
        </p:nvSpPr>
        <p:spPr/>
        <p:txBody>
          <a:bodyPr>
            <a:normAutofit fontScale="70000" lnSpcReduction="20000"/>
          </a:bodyPr>
          <a:lstStyle/>
          <a:p>
            <a:pPr>
              <a:lnSpc>
                <a:spcPct val="120000"/>
              </a:lnSpc>
            </a:pPr>
            <a:r>
              <a:rPr lang="en-SG" dirty="0"/>
              <a:t>Technical indicator that smooths out price trends by filtering out the “noise” from random short-term price fluctuations. </a:t>
            </a:r>
          </a:p>
          <a:p>
            <a:pPr>
              <a:lnSpc>
                <a:spcPct val="120000"/>
              </a:lnSpc>
            </a:pPr>
            <a:r>
              <a:rPr lang="en-SG" dirty="0"/>
              <a:t>Identify trend direction (in general)</a:t>
            </a:r>
          </a:p>
          <a:p>
            <a:pPr>
              <a:lnSpc>
                <a:spcPct val="120000"/>
              </a:lnSpc>
            </a:pPr>
            <a:r>
              <a:rPr lang="en-SG" dirty="0"/>
              <a:t>Support or Resistance for ”Buying” and ”Selling” Signals</a:t>
            </a:r>
          </a:p>
          <a:p>
            <a:pPr>
              <a:lnSpc>
                <a:spcPct val="120000"/>
              </a:lnSpc>
            </a:pPr>
            <a:r>
              <a:rPr lang="en-SG" dirty="0"/>
              <a:t>Form the basis for other technical indicators such as the moving average convergence divergence (MACD) – </a:t>
            </a:r>
            <a:r>
              <a:rPr lang="en-SG" dirty="0">
                <a:hlinkClick r:id="rId2"/>
              </a:rPr>
              <a:t>Investopedia.com</a:t>
            </a:r>
            <a:endParaRPr lang="en-SG" dirty="0"/>
          </a:p>
          <a:p>
            <a:pPr>
              <a:lnSpc>
                <a:spcPct val="120000"/>
              </a:lnSpc>
            </a:pPr>
            <a:r>
              <a:rPr lang="en-SG" dirty="0"/>
              <a:t>In this project, 3 MA are created:</a:t>
            </a:r>
          </a:p>
          <a:p>
            <a:pPr marL="1049338" indent="-514350">
              <a:buFont typeface="+mj-lt"/>
              <a:buAutoNum type="romanLcPeriod"/>
            </a:pPr>
            <a:r>
              <a:rPr lang="en-SG" dirty="0"/>
              <a:t>MA_50 : 50 days average</a:t>
            </a:r>
            <a:endParaRPr lang="en-US" dirty="0"/>
          </a:p>
          <a:p>
            <a:pPr marL="1049338" indent="-514350">
              <a:buFont typeface="+mj-lt"/>
              <a:buAutoNum type="romanLcPeriod"/>
            </a:pPr>
            <a:r>
              <a:rPr lang="en-US" dirty="0"/>
              <a:t>MA_100: 100 days average</a:t>
            </a:r>
          </a:p>
          <a:p>
            <a:pPr marL="1049338" indent="-514350">
              <a:buFont typeface="+mj-lt"/>
              <a:buAutoNum type="romanLcPeriod"/>
            </a:pPr>
            <a:r>
              <a:rPr lang="en-US" dirty="0"/>
              <a:t>MA_200: 200 days average</a:t>
            </a:r>
            <a:endParaRPr lang="en-SG" dirty="0"/>
          </a:p>
        </p:txBody>
      </p:sp>
    </p:spTree>
    <p:extLst>
      <p:ext uri="{BB962C8B-B14F-4D97-AF65-F5344CB8AC3E}">
        <p14:creationId xmlns:p14="http://schemas.microsoft.com/office/powerpoint/2010/main" val="279884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8"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3"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4706-5514-A14F-8F78-15ACF669FE1F}"/>
              </a:ext>
            </a:extLst>
          </p:cNvPr>
          <p:cNvSpPr>
            <a:spLocks noGrp="1"/>
          </p:cNvSpPr>
          <p:nvPr>
            <p:ph type="title"/>
          </p:nvPr>
        </p:nvSpPr>
        <p:spPr/>
        <p:txBody>
          <a:bodyPr/>
          <a:lstStyle/>
          <a:p>
            <a:r>
              <a:rPr lang="en-US" dirty="0"/>
              <a:t>Moving Averages</a:t>
            </a:r>
          </a:p>
        </p:txBody>
      </p:sp>
      <p:pic>
        <p:nvPicPr>
          <p:cNvPr id="5" name="Picture 4">
            <a:extLst>
              <a:ext uri="{FF2B5EF4-FFF2-40B4-BE49-F238E27FC236}">
                <a16:creationId xmlns:a16="http://schemas.microsoft.com/office/drawing/2014/main" id="{51A0A032-BBFE-7D43-B19B-B298C209D7DC}"/>
              </a:ext>
            </a:extLst>
          </p:cNvPr>
          <p:cNvPicPr>
            <a:picLocks noChangeAspect="1"/>
          </p:cNvPicPr>
          <p:nvPr/>
        </p:nvPicPr>
        <p:blipFill rotWithShape="1">
          <a:blip r:embed="rId2">
            <a:extLst>
              <a:ext uri="{28A0092B-C50C-407E-A947-70E740481C1C}">
                <a14:useLocalDpi xmlns:a14="http://schemas.microsoft.com/office/drawing/2010/main" val="0"/>
              </a:ext>
            </a:extLst>
          </a:blip>
          <a:srcRect l="40512" t="3367" r="5929" b="36078"/>
          <a:stretch/>
        </p:blipFill>
        <p:spPr>
          <a:xfrm>
            <a:off x="2277988" y="1813756"/>
            <a:ext cx="8712968" cy="4803303"/>
          </a:xfrm>
          <a:prstGeom prst="rect">
            <a:avLst/>
          </a:prstGeom>
        </p:spPr>
      </p:pic>
      <p:pic>
        <p:nvPicPr>
          <p:cNvPr id="6" name="Picture 5">
            <a:extLst>
              <a:ext uri="{FF2B5EF4-FFF2-40B4-BE49-F238E27FC236}">
                <a16:creationId xmlns:a16="http://schemas.microsoft.com/office/drawing/2014/main" id="{71783A8A-1FF3-6A4E-8DC4-C94D5FFF83DE}"/>
              </a:ext>
            </a:extLst>
          </p:cNvPr>
          <p:cNvPicPr>
            <a:picLocks noChangeAspect="1"/>
          </p:cNvPicPr>
          <p:nvPr/>
        </p:nvPicPr>
        <p:blipFill rotWithShape="1">
          <a:blip r:embed="rId2">
            <a:extLst>
              <a:ext uri="{28A0092B-C50C-407E-A947-70E740481C1C}">
                <a14:useLocalDpi xmlns:a14="http://schemas.microsoft.com/office/drawing/2010/main" val="0"/>
              </a:ext>
            </a:extLst>
          </a:blip>
          <a:srcRect l="3433" t="3152" r="87640" b="81143"/>
          <a:stretch/>
        </p:blipFill>
        <p:spPr>
          <a:xfrm>
            <a:off x="2277988" y="1813756"/>
            <a:ext cx="2293353" cy="1967265"/>
          </a:xfrm>
          <a:prstGeom prst="rect">
            <a:avLst/>
          </a:prstGeom>
        </p:spPr>
      </p:pic>
      <p:sp>
        <p:nvSpPr>
          <p:cNvPr id="9" name="Oval 8">
            <a:extLst>
              <a:ext uri="{FF2B5EF4-FFF2-40B4-BE49-F238E27FC236}">
                <a16:creationId xmlns:a16="http://schemas.microsoft.com/office/drawing/2014/main" id="{34CEFF7D-3254-444E-AE40-4D9541E8DCAC}"/>
              </a:ext>
            </a:extLst>
          </p:cNvPr>
          <p:cNvSpPr/>
          <p:nvPr/>
        </p:nvSpPr>
        <p:spPr>
          <a:xfrm>
            <a:off x="7617485" y="3429000"/>
            <a:ext cx="1285239" cy="936103"/>
          </a:xfrm>
          <a:prstGeom prst="ellipse">
            <a:avLst/>
          </a:prstGeom>
          <a:noFill/>
          <a:ln w="50800">
            <a:solidFill>
              <a:srgbClr val="6D6DF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01E67D-2B34-EF4E-B9FD-85AB9C407299}"/>
              </a:ext>
            </a:extLst>
          </p:cNvPr>
          <p:cNvPicPr>
            <a:picLocks noChangeAspect="1"/>
          </p:cNvPicPr>
          <p:nvPr/>
        </p:nvPicPr>
        <p:blipFill rotWithShape="1">
          <a:blip r:embed="rId2">
            <a:extLst>
              <a:ext uri="{28A0092B-C50C-407E-A947-70E740481C1C}">
                <a14:useLocalDpi xmlns:a14="http://schemas.microsoft.com/office/drawing/2010/main" val="0"/>
              </a:ext>
            </a:extLst>
          </a:blip>
          <a:srcRect l="67461" t="20901" r="19260" b="62758"/>
          <a:stretch/>
        </p:blipFill>
        <p:spPr>
          <a:xfrm>
            <a:off x="7174532" y="3992845"/>
            <a:ext cx="4177680" cy="2506610"/>
          </a:xfrm>
          <a:prstGeom prst="ellipse">
            <a:avLst/>
          </a:prstGeom>
          <a:ln w="76200">
            <a:solidFill>
              <a:srgbClr val="6E90FE"/>
            </a:solidFill>
            <a:prstDash val="dash"/>
          </a:ln>
        </p:spPr>
      </p:pic>
    </p:spTree>
    <p:extLst>
      <p:ext uri="{BB962C8B-B14F-4D97-AF65-F5344CB8AC3E}">
        <p14:creationId xmlns:p14="http://schemas.microsoft.com/office/powerpoint/2010/main" val="266809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BDD8-84C3-8144-B2F6-E88B51551D1C}"/>
              </a:ext>
            </a:extLst>
          </p:cNvPr>
          <p:cNvSpPr>
            <a:spLocks noGrp="1"/>
          </p:cNvSpPr>
          <p:nvPr>
            <p:ph type="title"/>
          </p:nvPr>
        </p:nvSpPr>
        <p:spPr/>
        <p:txBody>
          <a:bodyPr/>
          <a:lstStyle/>
          <a:p>
            <a:r>
              <a:rPr lang="en-US" dirty="0"/>
              <a:t>Heatmap</a:t>
            </a:r>
          </a:p>
        </p:txBody>
      </p:sp>
      <p:pic>
        <p:nvPicPr>
          <p:cNvPr id="5" name="Picture 4">
            <a:extLst>
              <a:ext uri="{FF2B5EF4-FFF2-40B4-BE49-F238E27FC236}">
                <a16:creationId xmlns:a16="http://schemas.microsoft.com/office/drawing/2014/main" id="{9C4C8580-76DF-084B-9238-B14ED1709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299" y="827764"/>
            <a:ext cx="6265007" cy="5802401"/>
          </a:xfrm>
          <a:prstGeom prst="rect">
            <a:avLst/>
          </a:prstGeom>
        </p:spPr>
      </p:pic>
      <p:sp>
        <p:nvSpPr>
          <p:cNvPr id="4" name="TextBox 3">
            <a:extLst>
              <a:ext uri="{FF2B5EF4-FFF2-40B4-BE49-F238E27FC236}">
                <a16:creationId xmlns:a16="http://schemas.microsoft.com/office/drawing/2014/main" id="{B64570E3-D06F-1C4D-87AC-5A39328BCD04}"/>
              </a:ext>
            </a:extLst>
          </p:cNvPr>
          <p:cNvSpPr txBox="1"/>
          <p:nvPr/>
        </p:nvSpPr>
        <p:spPr>
          <a:xfrm>
            <a:off x="1525209" y="5373216"/>
            <a:ext cx="2732863" cy="646331"/>
          </a:xfrm>
          <a:prstGeom prst="rect">
            <a:avLst/>
          </a:prstGeom>
          <a:noFill/>
        </p:spPr>
        <p:txBody>
          <a:bodyPr wrap="square">
            <a:spAutoFit/>
          </a:bodyPr>
          <a:lstStyle/>
          <a:p>
            <a:r>
              <a:rPr lang="en-US" dirty="0"/>
              <a:t>Correlation between the columns</a:t>
            </a:r>
          </a:p>
        </p:txBody>
      </p:sp>
    </p:spTree>
    <p:extLst>
      <p:ext uri="{BB962C8B-B14F-4D97-AF65-F5344CB8AC3E}">
        <p14:creationId xmlns:p14="http://schemas.microsoft.com/office/powerpoint/2010/main" val="393999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DC92-93FB-9947-9410-9CA6E6795449}"/>
              </a:ext>
            </a:extLst>
          </p:cNvPr>
          <p:cNvSpPr>
            <a:spLocks noGrp="1"/>
          </p:cNvSpPr>
          <p:nvPr>
            <p:ph type="title"/>
          </p:nvPr>
        </p:nvSpPr>
        <p:spPr/>
        <p:txBody>
          <a:bodyPr/>
          <a:lstStyle/>
          <a:p>
            <a:r>
              <a:rPr lang="en-US" dirty="0"/>
              <a:t>Train and Test Data</a:t>
            </a:r>
          </a:p>
        </p:txBody>
      </p:sp>
      <p:pic>
        <p:nvPicPr>
          <p:cNvPr id="5" name="Picture 4">
            <a:extLst>
              <a:ext uri="{FF2B5EF4-FFF2-40B4-BE49-F238E27FC236}">
                <a16:creationId xmlns:a16="http://schemas.microsoft.com/office/drawing/2014/main" id="{1FE9E767-756D-704E-BEBC-B53F83582FAF}"/>
              </a:ext>
            </a:extLst>
          </p:cNvPr>
          <p:cNvPicPr>
            <a:picLocks noChangeAspect="1"/>
          </p:cNvPicPr>
          <p:nvPr/>
        </p:nvPicPr>
        <p:blipFill rotWithShape="1">
          <a:blip r:embed="rId2">
            <a:extLst>
              <a:ext uri="{28A0092B-C50C-407E-A947-70E740481C1C}">
                <a14:useLocalDpi xmlns:a14="http://schemas.microsoft.com/office/drawing/2010/main" val="0"/>
              </a:ext>
            </a:extLst>
          </a:blip>
          <a:srcRect t="6535"/>
          <a:stretch/>
        </p:blipFill>
        <p:spPr>
          <a:xfrm>
            <a:off x="1223221" y="1916832"/>
            <a:ext cx="10965604" cy="4406900"/>
          </a:xfrm>
          <a:prstGeom prst="rect">
            <a:avLst/>
          </a:prstGeom>
        </p:spPr>
      </p:pic>
      <p:sp>
        <p:nvSpPr>
          <p:cNvPr id="4" name="Content Placeholder 2">
            <a:extLst>
              <a:ext uri="{FF2B5EF4-FFF2-40B4-BE49-F238E27FC236}">
                <a16:creationId xmlns:a16="http://schemas.microsoft.com/office/drawing/2014/main" id="{488BC50E-E07F-2F4B-BEE4-14169764C441}"/>
              </a:ext>
            </a:extLst>
          </p:cNvPr>
          <p:cNvSpPr txBox="1">
            <a:spLocks/>
          </p:cNvSpPr>
          <p:nvPr/>
        </p:nvSpPr>
        <p:spPr>
          <a:xfrm>
            <a:off x="8902724" y="4725144"/>
            <a:ext cx="2846142" cy="959768"/>
          </a:xfrm>
          <a:prstGeom prst="rect">
            <a:avLst/>
          </a:prstGeom>
        </p:spPr>
        <p:txBody>
          <a:bodyPr vert="horz" lIns="91440" tIns="45720" rIns="91440" bIns="45720" rtlCol="0">
            <a:normAutofit fontScale="55000" lnSpcReduction="2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lnSpc>
                <a:spcPct val="120000"/>
              </a:lnSpc>
            </a:pPr>
            <a:r>
              <a:rPr lang="en-US" dirty="0" err="1"/>
              <a:t>MinMax</a:t>
            </a:r>
            <a:r>
              <a:rPr lang="en-US" dirty="0"/>
              <a:t> Scaler to scale the data</a:t>
            </a:r>
          </a:p>
          <a:p>
            <a:pPr>
              <a:lnSpc>
                <a:spcPct val="120000"/>
              </a:lnSpc>
            </a:pPr>
            <a:r>
              <a:rPr lang="en-US" dirty="0"/>
              <a:t>80% of the data is used for Testing</a:t>
            </a:r>
            <a:endParaRPr lang="en-SG" dirty="0"/>
          </a:p>
        </p:txBody>
      </p:sp>
    </p:spTree>
    <p:extLst>
      <p:ext uri="{BB962C8B-B14F-4D97-AF65-F5344CB8AC3E}">
        <p14:creationId xmlns:p14="http://schemas.microsoft.com/office/powerpoint/2010/main" val="57223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DC92-93FB-9947-9410-9CA6E6795449}"/>
              </a:ext>
            </a:extLst>
          </p:cNvPr>
          <p:cNvSpPr>
            <a:spLocks noGrp="1"/>
          </p:cNvSpPr>
          <p:nvPr>
            <p:ph type="title"/>
          </p:nvPr>
        </p:nvSpPr>
        <p:spPr/>
        <p:txBody>
          <a:bodyPr/>
          <a:lstStyle/>
          <a:p>
            <a:r>
              <a:rPr lang="en-US" dirty="0"/>
              <a:t>Model Comparison</a:t>
            </a:r>
          </a:p>
        </p:txBody>
      </p:sp>
      <p:pic>
        <p:nvPicPr>
          <p:cNvPr id="7" name="Picture 6">
            <a:extLst>
              <a:ext uri="{FF2B5EF4-FFF2-40B4-BE49-F238E27FC236}">
                <a16:creationId xmlns:a16="http://schemas.microsoft.com/office/drawing/2014/main" id="{193CA482-0120-F84A-BFB7-00EA10E71787}"/>
              </a:ext>
            </a:extLst>
          </p:cNvPr>
          <p:cNvPicPr>
            <a:picLocks noChangeAspect="1"/>
          </p:cNvPicPr>
          <p:nvPr/>
        </p:nvPicPr>
        <p:blipFill rotWithShape="1">
          <a:blip r:embed="rId2">
            <a:extLst>
              <a:ext uri="{28A0092B-C50C-407E-A947-70E740481C1C}">
                <a14:useLocalDpi xmlns:a14="http://schemas.microsoft.com/office/drawing/2010/main" val="0"/>
              </a:ext>
            </a:extLst>
          </a:blip>
          <a:srcRect r="5505"/>
          <a:stretch/>
        </p:blipFill>
        <p:spPr>
          <a:xfrm>
            <a:off x="1293358" y="1905193"/>
            <a:ext cx="10355231" cy="3020436"/>
          </a:xfrm>
          <a:prstGeom prst="rect">
            <a:avLst/>
          </a:prstGeom>
        </p:spPr>
      </p:pic>
      <p:sp>
        <p:nvSpPr>
          <p:cNvPr id="9" name="Rectangle 8">
            <a:extLst>
              <a:ext uri="{FF2B5EF4-FFF2-40B4-BE49-F238E27FC236}">
                <a16:creationId xmlns:a16="http://schemas.microsoft.com/office/drawing/2014/main" id="{404F490E-17B6-2A49-8308-4E052D28A38E}"/>
              </a:ext>
            </a:extLst>
          </p:cNvPr>
          <p:cNvSpPr/>
          <p:nvPr/>
        </p:nvSpPr>
        <p:spPr>
          <a:xfrm>
            <a:off x="1413892" y="2490161"/>
            <a:ext cx="10355231" cy="1154863"/>
          </a:xfrm>
          <a:prstGeom prst="rect">
            <a:avLst/>
          </a:prstGeom>
          <a:noFill/>
          <a:ln w="508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66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79E3-4AC9-5D47-9722-EC24D4514E8F}"/>
              </a:ext>
            </a:extLst>
          </p:cNvPr>
          <p:cNvSpPr>
            <a:spLocks noGrp="1"/>
          </p:cNvSpPr>
          <p:nvPr>
            <p:ph type="title"/>
          </p:nvPr>
        </p:nvSpPr>
        <p:spPr>
          <a:xfrm>
            <a:off x="1472684" y="272576"/>
            <a:ext cx="9829799" cy="671736"/>
          </a:xfrm>
        </p:spPr>
        <p:txBody>
          <a:bodyPr/>
          <a:lstStyle/>
          <a:p>
            <a:r>
              <a:rPr lang="en-US" dirty="0"/>
              <a:t>Predictions</a:t>
            </a:r>
          </a:p>
        </p:txBody>
      </p:sp>
      <p:graphicFrame>
        <p:nvGraphicFramePr>
          <p:cNvPr id="12" name="Table 12">
            <a:extLst>
              <a:ext uri="{FF2B5EF4-FFF2-40B4-BE49-F238E27FC236}">
                <a16:creationId xmlns:a16="http://schemas.microsoft.com/office/drawing/2014/main" id="{41E395E0-30D4-3143-BF7E-81CFECFBB14B}"/>
              </a:ext>
            </a:extLst>
          </p:cNvPr>
          <p:cNvGraphicFramePr>
            <a:graphicFrameLocks noGrp="1"/>
          </p:cNvGraphicFramePr>
          <p:nvPr>
            <p:extLst>
              <p:ext uri="{D42A27DB-BD31-4B8C-83A1-F6EECF244321}">
                <p14:modId xmlns:p14="http://schemas.microsoft.com/office/powerpoint/2010/main" val="1951564556"/>
              </p:ext>
            </p:extLst>
          </p:nvPr>
        </p:nvGraphicFramePr>
        <p:xfrm>
          <a:off x="1341884" y="1052736"/>
          <a:ext cx="10513168" cy="5532688"/>
        </p:xfrm>
        <a:graphic>
          <a:graphicData uri="http://schemas.openxmlformats.org/drawingml/2006/table">
            <a:tbl>
              <a:tblPr firstRow="1" bandRow="1">
                <a:tableStyleId>{69CF1AB2-1976-4502-BF36-3FF5EA218861}</a:tableStyleId>
              </a:tblPr>
              <a:tblGrid>
                <a:gridCol w="5256584">
                  <a:extLst>
                    <a:ext uri="{9D8B030D-6E8A-4147-A177-3AD203B41FA5}">
                      <a16:colId xmlns:a16="http://schemas.microsoft.com/office/drawing/2014/main" val="4111443793"/>
                    </a:ext>
                  </a:extLst>
                </a:gridCol>
                <a:gridCol w="5256584">
                  <a:extLst>
                    <a:ext uri="{9D8B030D-6E8A-4147-A177-3AD203B41FA5}">
                      <a16:colId xmlns:a16="http://schemas.microsoft.com/office/drawing/2014/main" val="31503406"/>
                    </a:ext>
                  </a:extLst>
                </a:gridCol>
              </a:tblGrid>
              <a:tr h="276634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3694697"/>
                  </a:ext>
                </a:extLst>
              </a:tr>
              <a:tr h="276634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44400959"/>
                  </a:ext>
                </a:extLst>
              </a:tr>
            </a:tbl>
          </a:graphicData>
        </a:graphic>
      </p:graphicFrame>
      <p:pic>
        <p:nvPicPr>
          <p:cNvPr id="13" name="Picture 12">
            <a:extLst>
              <a:ext uri="{FF2B5EF4-FFF2-40B4-BE49-F238E27FC236}">
                <a16:creationId xmlns:a16="http://schemas.microsoft.com/office/drawing/2014/main" id="{D32CD7B7-513F-E044-B28B-0122A3380505}"/>
              </a:ext>
            </a:extLst>
          </p:cNvPr>
          <p:cNvPicPr>
            <a:picLocks noChangeAspect="1"/>
          </p:cNvPicPr>
          <p:nvPr/>
        </p:nvPicPr>
        <p:blipFill rotWithShape="1">
          <a:blip r:embed="rId2">
            <a:extLst>
              <a:ext uri="{28A0092B-C50C-407E-A947-70E740481C1C}">
                <a14:useLocalDpi xmlns:a14="http://schemas.microsoft.com/office/drawing/2010/main" val="0"/>
              </a:ext>
            </a:extLst>
          </a:blip>
          <a:srcRect r="4156" b="-1249"/>
          <a:stretch/>
        </p:blipFill>
        <p:spPr>
          <a:xfrm>
            <a:off x="1472684" y="1186757"/>
            <a:ext cx="4861802" cy="2386259"/>
          </a:xfrm>
          <a:prstGeom prst="rect">
            <a:avLst/>
          </a:prstGeom>
        </p:spPr>
      </p:pic>
      <p:pic>
        <p:nvPicPr>
          <p:cNvPr id="14" name="Picture 13">
            <a:extLst>
              <a:ext uri="{FF2B5EF4-FFF2-40B4-BE49-F238E27FC236}">
                <a16:creationId xmlns:a16="http://schemas.microsoft.com/office/drawing/2014/main" id="{7B72E368-0AF4-AB4F-9416-46D03B05E429}"/>
              </a:ext>
            </a:extLst>
          </p:cNvPr>
          <p:cNvPicPr>
            <a:picLocks noChangeAspect="1"/>
          </p:cNvPicPr>
          <p:nvPr/>
        </p:nvPicPr>
        <p:blipFill rotWithShape="1">
          <a:blip r:embed="rId3">
            <a:extLst>
              <a:ext uri="{28A0092B-C50C-407E-A947-70E740481C1C}">
                <a14:useLocalDpi xmlns:a14="http://schemas.microsoft.com/office/drawing/2010/main" val="0"/>
              </a:ext>
            </a:extLst>
          </a:blip>
          <a:srcRect l="1611" r="3728"/>
          <a:stretch/>
        </p:blipFill>
        <p:spPr>
          <a:xfrm>
            <a:off x="6749588" y="1196544"/>
            <a:ext cx="4861801" cy="2386260"/>
          </a:xfrm>
          <a:prstGeom prst="rect">
            <a:avLst/>
          </a:prstGeom>
        </p:spPr>
      </p:pic>
      <p:pic>
        <p:nvPicPr>
          <p:cNvPr id="16" name="Picture 15">
            <a:extLst>
              <a:ext uri="{FF2B5EF4-FFF2-40B4-BE49-F238E27FC236}">
                <a16:creationId xmlns:a16="http://schemas.microsoft.com/office/drawing/2014/main" id="{5AD76515-657E-CD48-8086-FBFD95D01578}"/>
              </a:ext>
            </a:extLst>
          </p:cNvPr>
          <p:cNvPicPr>
            <a:picLocks noChangeAspect="1"/>
          </p:cNvPicPr>
          <p:nvPr/>
        </p:nvPicPr>
        <p:blipFill rotWithShape="1">
          <a:blip r:embed="rId4">
            <a:extLst>
              <a:ext uri="{28A0092B-C50C-407E-A947-70E740481C1C}">
                <a14:useLocalDpi xmlns:a14="http://schemas.microsoft.com/office/drawing/2010/main" val="0"/>
              </a:ext>
            </a:extLst>
          </a:blip>
          <a:srcRect l="2492"/>
          <a:stretch/>
        </p:blipFill>
        <p:spPr>
          <a:xfrm>
            <a:off x="6670476" y="3883231"/>
            <a:ext cx="5020027" cy="2391978"/>
          </a:xfrm>
          <a:prstGeom prst="rect">
            <a:avLst/>
          </a:prstGeom>
        </p:spPr>
      </p:pic>
      <p:pic>
        <p:nvPicPr>
          <p:cNvPr id="17" name="Picture 16">
            <a:extLst>
              <a:ext uri="{FF2B5EF4-FFF2-40B4-BE49-F238E27FC236}">
                <a16:creationId xmlns:a16="http://schemas.microsoft.com/office/drawing/2014/main" id="{4AFB41B1-3853-5C44-BB1A-00556B35A13F}"/>
              </a:ext>
            </a:extLst>
          </p:cNvPr>
          <p:cNvPicPr>
            <a:picLocks noChangeAspect="1"/>
          </p:cNvPicPr>
          <p:nvPr/>
        </p:nvPicPr>
        <p:blipFill rotWithShape="1">
          <a:blip r:embed="rId5">
            <a:extLst>
              <a:ext uri="{28A0092B-C50C-407E-A947-70E740481C1C}">
                <a14:useLocalDpi xmlns:a14="http://schemas.microsoft.com/office/drawing/2010/main" val="0"/>
              </a:ext>
            </a:extLst>
          </a:blip>
          <a:srcRect r="3493"/>
          <a:stretch/>
        </p:blipFill>
        <p:spPr>
          <a:xfrm>
            <a:off x="1434637" y="3892002"/>
            <a:ext cx="4952946" cy="2384505"/>
          </a:xfrm>
          <a:prstGeom prst="rect">
            <a:avLst/>
          </a:prstGeom>
        </p:spPr>
      </p:pic>
      <p:sp>
        <p:nvSpPr>
          <p:cNvPr id="18" name="TextBox 17">
            <a:extLst>
              <a:ext uri="{FF2B5EF4-FFF2-40B4-BE49-F238E27FC236}">
                <a16:creationId xmlns:a16="http://schemas.microsoft.com/office/drawing/2014/main" id="{7CC34442-92B8-4741-9BE5-06182AC4BF6F}"/>
              </a:ext>
            </a:extLst>
          </p:cNvPr>
          <p:cNvSpPr txBox="1"/>
          <p:nvPr/>
        </p:nvSpPr>
        <p:spPr>
          <a:xfrm>
            <a:off x="1472684" y="3513899"/>
            <a:ext cx="4861801" cy="369332"/>
          </a:xfrm>
          <a:prstGeom prst="rect">
            <a:avLst/>
          </a:prstGeom>
          <a:noFill/>
        </p:spPr>
        <p:txBody>
          <a:bodyPr wrap="square" rtlCol="0">
            <a:spAutoFit/>
          </a:bodyPr>
          <a:lstStyle/>
          <a:p>
            <a:pPr algn="ctr"/>
            <a:r>
              <a:rPr lang="en-US" dirty="0"/>
              <a:t>Logistic Regression</a:t>
            </a:r>
          </a:p>
        </p:txBody>
      </p:sp>
      <p:sp>
        <p:nvSpPr>
          <p:cNvPr id="19" name="TextBox 18">
            <a:extLst>
              <a:ext uri="{FF2B5EF4-FFF2-40B4-BE49-F238E27FC236}">
                <a16:creationId xmlns:a16="http://schemas.microsoft.com/office/drawing/2014/main" id="{F7F82BEA-CBCB-0243-BD6D-6C5BABCE0662}"/>
              </a:ext>
            </a:extLst>
          </p:cNvPr>
          <p:cNvSpPr txBox="1"/>
          <p:nvPr/>
        </p:nvSpPr>
        <p:spPr>
          <a:xfrm>
            <a:off x="1434637" y="6258613"/>
            <a:ext cx="4952946" cy="369332"/>
          </a:xfrm>
          <a:prstGeom prst="rect">
            <a:avLst/>
          </a:prstGeom>
          <a:noFill/>
        </p:spPr>
        <p:txBody>
          <a:bodyPr wrap="square" rtlCol="0">
            <a:spAutoFit/>
          </a:bodyPr>
          <a:lstStyle/>
          <a:p>
            <a:pPr algn="ctr"/>
            <a:r>
              <a:rPr lang="en-US" dirty="0"/>
              <a:t>Linear SVC</a:t>
            </a:r>
          </a:p>
        </p:txBody>
      </p:sp>
      <p:sp>
        <p:nvSpPr>
          <p:cNvPr id="20" name="TextBox 19">
            <a:extLst>
              <a:ext uri="{FF2B5EF4-FFF2-40B4-BE49-F238E27FC236}">
                <a16:creationId xmlns:a16="http://schemas.microsoft.com/office/drawing/2014/main" id="{74D1FE3D-9FD5-134B-90C6-E5CFB1ED2C59}"/>
              </a:ext>
            </a:extLst>
          </p:cNvPr>
          <p:cNvSpPr txBox="1"/>
          <p:nvPr/>
        </p:nvSpPr>
        <p:spPr>
          <a:xfrm>
            <a:off x="6749588" y="3513899"/>
            <a:ext cx="4861801" cy="369332"/>
          </a:xfrm>
          <a:prstGeom prst="rect">
            <a:avLst/>
          </a:prstGeom>
          <a:noFill/>
        </p:spPr>
        <p:txBody>
          <a:bodyPr wrap="square" rtlCol="0">
            <a:spAutoFit/>
          </a:bodyPr>
          <a:lstStyle/>
          <a:p>
            <a:pPr algn="ctr"/>
            <a:r>
              <a:rPr lang="en-US" dirty="0" err="1"/>
              <a:t>GaussianNB</a:t>
            </a:r>
            <a:endParaRPr lang="en-US" dirty="0"/>
          </a:p>
        </p:txBody>
      </p:sp>
      <p:sp>
        <p:nvSpPr>
          <p:cNvPr id="21" name="TextBox 20">
            <a:extLst>
              <a:ext uri="{FF2B5EF4-FFF2-40B4-BE49-F238E27FC236}">
                <a16:creationId xmlns:a16="http://schemas.microsoft.com/office/drawing/2014/main" id="{032A7025-A24E-D547-96E3-AF8713B4F86C}"/>
              </a:ext>
            </a:extLst>
          </p:cNvPr>
          <p:cNvSpPr txBox="1"/>
          <p:nvPr/>
        </p:nvSpPr>
        <p:spPr>
          <a:xfrm>
            <a:off x="6765354" y="6245651"/>
            <a:ext cx="4861801" cy="369332"/>
          </a:xfrm>
          <a:prstGeom prst="rect">
            <a:avLst/>
          </a:prstGeom>
          <a:noFill/>
        </p:spPr>
        <p:txBody>
          <a:bodyPr wrap="square" rtlCol="0">
            <a:spAutoFit/>
          </a:bodyPr>
          <a:lstStyle/>
          <a:p>
            <a:pPr algn="ctr"/>
            <a:r>
              <a:rPr lang="en-US" dirty="0"/>
              <a:t>Random Forest</a:t>
            </a:r>
          </a:p>
        </p:txBody>
      </p:sp>
      <p:cxnSp>
        <p:nvCxnSpPr>
          <p:cNvPr id="23" name="Straight Arrow Connector 22">
            <a:extLst>
              <a:ext uri="{FF2B5EF4-FFF2-40B4-BE49-F238E27FC236}">
                <a16:creationId xmlns:a16="http://schemas.microsoft.com/office/drawing/2014/main" id="{9E149E86-F57D-214B-934B-EF1E7EC92786}"/>
              </a:ext>
            </a:extLst>
          </p:cNvPr>
          <p:cNvCxnSpPr>
            <a:cxnSpLocks/>
          </p:cNvCxnSpPr>
          <p:nvPr/>
        </p:nvCxnSpPr>
        <p:spPr>
          <a:xfrm flipV="1">
            <a:off x="5037157" y="1772816"/>
            <a:ext cx="1017061" cy="831770"/>
          </a:xfrm>
          <a:prstGeom prst="straightConnector1">
            <a:avLst/>
          </a:prstGeom>
          <a:ln w="66675">
            <a:solidFill>
              <a:srgbClr val="4E78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727830-521F-C84D-B3AA-31D7634148A4}"/>
              </a:ext>
            </a:extLst>
          </p:cNvPr>
          <p:cNvCxnSpPr>
            <a:cxnSpLocks/>
          </p:cNvCxnSpPr>
          <p:nvPr/>
        </p:nvCxnSpPr>
        <p:spPr>
          <a:xfrm flipV="1">
            <a:off x="5120097" y="4555312"/>
            <a:ext cx="1017061" cy="831770"/>
          </a:xfrm>
          <a:prstGeom prst="straightConnector1">
            <a:avLst/>
          </a:prstGeom>
          <a:ln w="66675">
            <a:solidFill>
              <a:srgbClr val="4E78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A452BF-A53A-5344-ACC3-C84AB6F0C177}"/>
              </a:ext>
            </a:extLst>
          </p:cNvPr>
          <p:cNvCxnSpPr>
            <a:cxnSpLocks/>
          </p:cNvCxnSpPr>
          <p:nvPr/>
        </p:nvCxnSpPr>
        <p:spPr>
          <a:xfrm flipV="1">
            <a:off x="10338410" y="1916804"/>
            <a:ext cx="1017061" cy="831770"/>
          </a:xfrm>
          <a:prstGeom prst="straightConnector1">
            <a:avLst/>
          </a:prstGeom>
          <a:ln w="66675">
            <a:solidFill>
              <a:srgbClr val="4E78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A28E65-3F75-4441-9C46-607034E7AE9E}"/>
              </a:ext>
            </a:extLst>
          </p:cNvPr>
          <p:cNvCxnSpPr>
            <a:cxnSpLocks/>
          </p:cNvCxnSpPr>
          <p:nvPr/>
        </p:nvCxnSpPr>
        <p:spPr>
          <a:xfrm>
            <a:off x="9829879" y="4971197"/>
            <a:ext cx="1017061" cy="613919"/>
          </a:xfrm>
          <a:prstGeom prst="straightConnector1">
            <a:avLst/>
          </a:prstGeom>
          <a:ln w="66675">
            <a:solidFill>
              <a:srgbClr val="4E78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85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61EC-6941-FF4F-8270-C68B5173D14E}"/>
              </a:ext>
            </a:extLst>
          </p:cNvPr>
          <p:cNvSpPr>
            <a:spLocks noGrp="1"/>
          </p:cNvSpPr>
          <p:nvPr>
            <p:ph type="title"/>
          </p:nvPr>
        </p:nvSpPr>
        <p:spPr/>
        <p:txBody>
          <a:bodyPr/>
          <a:lstStyle/>
          <a:p>
            <a:r>
              <a:rPr lang="en-US" dirty="0"/>
              <a:t>Actual</a:t>
            </a:r>
          </a:p>
        </p:txBody>
      </p:sp>
      <p:pic>
        <p:nvPicPr>
          <p:cNvPr id="4" name="Picture 3">
            <a:extLst>
              <a:ext uri="{FF2B5EF4-FFF2-40B4-BE49-F238E27FC236}">
                <a16:creationId xmlns:a16="http://schemas.microsoft.com/office/drawing/2014/main" id="{73299602-1C81-5145-BA9D-EE8956B1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025" y="1764236"/>
            <a:ext cx="9577064" cy="4712764"/>
          </a:xfrm>
          <a:prstGeom prst="rect">
            <a:avLst/>
          </a:prstGeom>
        </p:spPr>
      </p:pic>
      <p:cxnSp>
        <p:nvCxnSpPr>
          <p:cNvPr id="5" name="Straight Arrow Connector 4">
            <a:extLst>
              <a:ext uri="{FF2B5EF4-FFF2-40B4-BE49-F238E27FC236}">
                <a16:creationId xmlns:a16="http://schemas.microsoft.com/office/drawing/2014/main" id="{E491ECEE-82EE-4D42-B26B-3B1D0945CFAC}"/>
              </a:ext>
            </a:extLst>
          </p:cNvPr>
          <p:cNvCxnSpPr>
            <a:cxnSpLocks/>
          </p:cNvCxnSpPr>
          <p:nvPr/>
        </p:nvCxnSpPr>
        <p:spPr>
          <a:xfrm flipV="1">
            <a:off x="9478788" y="3013115"/>
            <a:ext cx="1017061" cy="831770"/>
          </a:xfrm>
          <a:prstGeom prst="straightConnector1">
            <a:avLst/>
          </a:prstGeom>
          <a:ln w="66675">
            <a:solidFill>
              <a:srgbClr val="4E78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09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CC60-46E0-4948-BCC9-D3A106AA8F8C}"/>
              </a:ext>
            </a:extLst>
          </p:cNvPr>
          <p:cNvSpPr>
            <a:spLocks noGrp="1"/>
          </p:cNvSpPr>
          <p:nvPr>
            <p:ph type="title"/>
          </p:nvPr>
        </p:nvSpPr>
        <p:spPr/>
        <p:txBody>
          <a:bodyPr/>
          <a:lstStyle/>
          <a:p>
            <a:r>
              <a:rPr lang="en-US" dirty="0"/>
              <a:t>Bagging, Boosting and Stacking</a:t>
            </a:r>
          </a:p>
        </p:txBody>
      </p:sp>
      <p:graphicFrame>
        <p:nvGraphicFramePr>
          <p:cNvPr id="4" name="Table 4">
            <a:extLst>
              <a:ext uri="{FF2B5EF4-FFF2-40B4-BE49-F238E27FC236}">
                <a16:creationId xmlns:a16="http://schemas.microsoft.com/office/drawing/2014/main" id="{94285A0E-8F86-7445-8E63-5D551A905513}"/>
              </a:ext>
            </a:extLst>
          </p:cNvPr>
          <p:cNvGraphicFramePr>
            <a:graphicFrameLocks noGrp="1"/>
          </p:cNvGraphicFramePr>
          <p:nvPr>
            <p:extLst>
              <p:ext uri="{D42A27DB-BD31-4B8C-83A1-F6EECF244321}">
                <p14:modId xmlns:p14="http://schemas.microsoft.com/office/powerpoint/2010/main" val="1587166814"/>
              </p:ext>
            </p:extLst>
          </p:nvPr>
        </p:nvGraphicFramePr>
        <p:xfrm>
          <a:off x="1701924" y="1988840"/>
          <a:ext cx="5746968" cy="3888430"/>
        </p:xfrm>
        <a:graphic>
          <a:graphicData uri="http://schemas.openxmlformats.org/drawingml/2006/table">
            <a:tbl>
              <a:tblPr firstRow="1" bandRow="1">
                <a:tableStyleId>{69CF1AB2-1976-4502-BF36-3FF5EA218861}</a:tableStyleId>
              </a:tblPr>
              <a:tblGrid>
                <a:gridCol w="1915656">
                  <a:extLst>
                    <a:ext uri="{9D8B030D-6E8A-4147-A177-3AD203B41FA5}">
                      <a16:colId xmlns:a16="http://schemas.microsoft.com/office/drawing/2014/main" val="2737910715"/>
                    </a:ext>
                  </a:extLst>
                </a:gridCol>
                <a:gridCol w="1915656">
                  <a:extLst>
                    <a:ext uri="{9D8B030D-6E8A-4147-A177-3AD203B41FA5}">
                      <a16:colId xmlns:a16="http://schemas.microsoft.com/office/drawing/2014/main" val="2222627314"/>
                    </a:ext>
                  </a:extLst>
                </a:gridCol>
                <a:gridCol w="1915656">
                  <a:extLst>
                    <a:ext uri="{9D8B030D-6E8A-4147-A177-3AD203B41FA5}">
                      <a16:colId xmlns:a16="http://schemas.microsoft.com/office/drawing/2014/main" val="3061373166"/>
                    </a:ext>
                  </a:extLst>
                </a:gridCol>
              </a:tblGrid>
              <a:tr h="777686">
                <a:tc>
                  <a:txBody>
                    <a:bodyPr/>
                    <a:lstStyle/>
                    <a:p>
                      <a:pPr algn="ctr"/>
                      <a:r>
                        <a:rPr lang="en-US" dirty="0"/>
                        <a:t>Model</a:t>
                      </a:r>
                    </a:p>
                  </a:txBody>
                  <a:tcPr anchor="ctr"/>
                </a:tc>
                <a:tc>
                  <a:txBody>
                    <a:bodyPr/>
                    <a:lstStyle/>
                    <a:p>
                      <a:pPr algn="ctr"/>
                      <a:r>
                        <a:rPr lang="en-US" dirty="0"/>
                        <a:t>Test Score </a:t>
                      </a:r>
                    </a:p>
                  </a:txBody>
                  <a:tcPr anchor="ctr"/>
                </a:tc>
                <a:tc>
                  <a:txBody>
                    <a:bodyPr/>
                    <a:lstStyle/>
                    <a:p>
                      <a:pPr algn="ctr"/>
                      <a:r>
                        <a:rPr lang="en-US" dirty="0"/>
                        <a:t>Test Score (Bag)</a:t>
                      </a:r>
                    </a:p>
                  </a:txBody>
                  <a:tcPr anchor="ctr"/>
                </a:tc>
                <a:extLst>
                  <a:ext uri="{0D108BD9-81ED-4DB2-BD59-A6C34878D82A}">
                    <a16:rowId xmlns:a16="http://schemas.microsoft.com/office/drawing/2014/main" val="1636257542"/>
                  </a:ext>
                </a:extLst>
              </a:tr>
              <a:tr h="777686">
                <a:tc>
                  <a:txBody>
                    <a:bodyPr/>
                    <a:lstStyle/>
                    <a:p>
                      <a:pPr algn="ctr"/>
                      <a:r>
                        <a:rPr lang="en-US" sz="1800" b="1" i="1" kern="1200" dirty="0">
                          <a:solidFill>
                            <a:schemeClr val="dk1"/>
                          </a:solidFill>
                          <a:effectLst/>
                          <a:latin typeface="+mn-lt"/>
                          <a:ea typeface="+mn-ea"/>
                          <a:cs typeface="+mn-cs"/>
                        </a:rPr>
                        <a:t>Logistic Regression</a:t>
                      </a:r>
                    </a:p>
                  </a:txBody>
                  <a:tcPr anchor="ctr"/>
                </a:tc>
                <a:tc>
                  <a:txBody>
                    <a:bodyPr/>
                    <a:lstStyle/>
                    <a:p>
                      <a:pPr algn="ctr"/>
                      <a:r>
                        <a:rPr lang="en-SG" dirty="0"/>
                        <a:t>0.537698</a:t>
                      </a:r>
                      <a:endParaRPr lang="en-US" dirty="0"/>
                    </a:p>
                  </a:txBody>
                  <a:tcPr anchor="ctr"/>
                </a:tc>
                <a:tc>
                  <a:txBody>
                    <a:bodyPr/>
                    <a:lstStyle/>
                    <a:p>
                      <a:pPr algn="ctr"/>
                      <a:r>
                        <a:rPr lang="en-SG" dirty="0"/>
                        <a:t>0.535714</a:t>
                      </a:r>
                      <a:endParaRPr lang="en-US" dirty="0"/>
                    </a:p>
                  </a:txBody>
                  <a:tcPr anchor="ctr"/>
                </a:tc>
                <a:extLst>
                  <a:ext uri="{0D108BD9-81ED-4DB2-BD59-A6C34878D82A}">
                    <a16:rowId xmlns:a16="http://schemas.microsoft.com/office/drawing/2014/main" val="2378845617"/>
                  </a:ext>
                </a:extLst>
              </a:tr>
              <a:tr h="777686">
                <a:tc>
                  <a:txBody>
                    <a:bodyPr/>
                    <a:lstStyle/>
                    <a:p>
                      <a:pPr marL="0" algn="ctr" defTabSz="914400" rtl="0" eaLnBrk="1" latinLnBrk="0" hangingPunct="1"/>
                      <a:r>
                        <a:rPr lang="en-US" sz="1800" b="1" i="1" kern="1200" dirty="0">
                          <a:solidFill>
                            <a:schemeClr val="dk1"/>
                          </a:solidFill>
                          <a:effectLst/>
                          <a:latin typeface="+mn-lt"/>
                          <a:ea typeface="+mn-ea"/>
                          <a:cs typeface="+mn-cs"/>
                        </a:rPr>
                        <a:t>Linear SVC</a:t>
                      </a:r>
                    </a:p>
                  </a:txBody>
                  <a:tcPr anchor="ctr"/>
                </a:tc>
                <a:tc>
                  <a:txBody>
                    <a:bodyPr/>
                    <a:lstStyle/>
                    <a:p>
                      <a:pPr algn="ctr"/>
                      <a:r>
                        <a:rPr lang="en-US" dirty="0"/>
                        <a:t>0.503968</a:t>
                      </a:r>
                    </a:p>
                  </a:txBody>
                  <a:tcPr anchor="ctr"/>
                </a:tc>
                <a:tc>
                  <a:txBody>
                    <a:bodyPr/>
                    <a:lstStyle/>
                    <a:p>
                      <a:pPr algn="ctr"/>
                      <a:r>
                        <a:rPr lang="en-SG" dirty="0"/>
                        <a:t>0.513888</a:t>
                      </a:r>
                      <a:endParaRPr lang="en-US" dirty="0"/>
                    </a:p>
                  </a:txBody>
                  <a:tcPr anchor="ctr"/>
                </a:tc>
                <a:extLst>
                  <a:ext uri="{0D108BD9-81ED-4DB2-BD59-A6C34878D82A}">
                    <a16:rowId xmlns:a16="http://schemas.microsoft.com/office/drawing/2014/main" val="3773097365"/>
                  </a:ext>
                </a:extLst>
              </a:tr>
              <a:tr h="777686">
                <a:tc>
                  <a:txBody>
                    <a:bodyPr/>
                    <a:lstStyle/>
                    <a:p>
                      <a:pPr algn="ctr"/>
                      <a:r>
                        <a:rPr lang="en-SG" sz="1800" b="1" i="1" kern="1200" dirty="0">
                          <a:solidFill>
                            <a:schemeClr val="dk1"/>
                          </a:solidFill>
                          <a:effectLst/>
                          <a:latin typeface="+mn-lt"/>
                          <a:ea typeface="+mn-ea"/>
                          <a:cs typeface="+mn-cs"/>
                        </a:rPr>
                        <a:t>Gaussian NB</a:t>
                      </a:r>
                      <a:endParaRPr lang="en-US" dirty="0"/>
                    </a:p>
                  </a:txBody>
                  <a:tcPr anchor="ctr"/>
                </a:tc>
                <a:tc>
                  <a:txBody>
                    <a:bodyPr/>
                    <a:lstStyle/>
                    <a:p>
                      <a:pPr algn="ctr"/>
                      <a:r>
                        <a:rPr lang="en-SG" dirty="0"/>
                        <a:t>0.505952</a:t>
                      </a:r>
                      <a:endParaRPr lang="en-US" dirty="0"/>
                    </a:p>
                  </a:txBody>
                  <a:tcPr anchor="ctr"/>
                </a:tc>
                <a:tc>
                  <a:txBody>
                    <a:bodyPr/>
                    <a:lstStyle/>
                    <a:p>
                      <a:pPr algn="ctr"/>
                      <a:r>
                        <a:rPr lang="en-SG" dirty="0"/>
                        <a:t>0.505952</a:t>
                      </a:r>
                      <a:endParaRPr lang="en-US" dirty="0"/>
                    </a:p>
                  </a:txBody>
                  <a:tcPr anchor="ctr"/>
                </a:tc>
                <a:extLst>
                  <a:ext uri="{0D108BD9-81ED-4DB2-BD59-A6C34878D82A}">
                    <a16:rowId xmlns:a16="http://schemas.microsoft.com/office/drawing/2014/main" val="2326501446"/>
                  </a:ext>
                </a:extLst>
              </a:tr>
              <a:tr h="777686">
                <a:tc>
                  <a:txBody>
                    <a:bodyPr/>
                    <a:lstStyle/>
                    <a:p>
                      <a:pPr algn="ctr"/>
                      <a:r>
                        <a:rPr lang="en-US" sz="1800" b="1" i="1" kern="1200" dirty="0">
                          <a:solidFill>
                            <a:schemeClr val="dk1"/>
                          </a:solidFill>
                          <a:effectLst/>
                          <a:latin typeface="+mn-lt"/>
                          <a:ea typeface="+mn-ea"/>
                          <a:cs typeface="+mn-cs"/>
                        </a:rPr>
                        <a:t>Decision Tree</a:t>
                      </a:r>
                    </a:p>
                  </a:txBody>
                  <a:tcPr anchor="ctr"/>
                </a:tc>
                <a:tc>
                  <a:txBody>
                    <a:bodyPr/>
                    <a:lstStyle/>
                    <a:p>
                      <a:pPr algn="ctr"/>
                      <a:r>
                        <a:rPr lang="en-SG" dirty="0"/>
                        <a:t>0.535714</a:t>
                      </a:r>
                      <a:endParaRPr lang="en-US" dirty="0"/>
                    </a:p>
                  </a:txBody>
                  <a:tcPr anchor="ctr"/>
                </a:tc>
                <a:tc>
                  <a:txBody>
                    <a:bodyPr/>
                    <a:lstStyle/>
                    <a:p>
                      <a:pPr algn="ctr"/>
                      <a:r>
                        <a:rPr lang="en-SG" dirty="0"/>
                        <a:t>0.531746</a:t>
                      </a:r>
                      <a:endParaRPr lang="en-US" dirty="0"/>
                    </a:p>
                  </a:txBody>
                  <a:tcPr anchor="ctr"/>
                </a:tc>
                <a:extLst>
                  <a:ext uri="{0D108BD9-81ED-4DB2-BD59-A6C34878D82A}">
                    <a16:rowId xmlns:a16="http://schemas.microsoft.com/office/drawing/2014/main" val="1551345284"/>
                  </a:ext>
                </a:extLst>
              </a:tr>
            </a:tbl>
          </a:graphicData>
        </a:graphic>
      </p:graphicFrame>
      <p:sp>
        <p:nvSpPr>
          <p:cNvPr id="5" name="TextBox 4">
            <a:extLst>
              <a:ext uri="{FF2B5EF4-FFF2-40B4-BE49-F238E27FC236}">
                <a16:creationId xmlns:a16="http://schemas.microsoft.com/office/drawing/2014/main" id="{61BE7F03-E7A2-3849-91E8-DCA80DC59B67}"/>
              </a:ext>
            </a:extLst>
          </p:cNvPr>
          <p:cNvSpPr txBox="1"/>
          <p:nvPr/>
        </p:nvSpPr>
        <p:spPr>
          <a:xfrm>
            <a:off x="7966620" y="2007095"/>
            <a:ext cx="2808312" cy="2031325"/>
          </a:xfrm>
          <a:prstGeom prst="rect">
            <a:avLst/>
          </a:prstGeom>
          <a:noFill/>
        </p:spPr>
        <p:txBody>
          <a:bodyPr wrap="square">
            <a:spAutoFit/>
          </a:bodyPr>
          <a:lstStyle/>
          <a:p>
            <a:r>
              <a:rPr lang="en-US" dirty="0"/>
              <a:t>Stacking Models:</a:t>
            </a:r>
          </a:p>
          <a:p>
            <a:pPr marL="342900" indent="-342900">
              <a:buAutoNum type="arabicPeriod"/>
            </a:pPr>
            <a:r>
              <a:rPr lang="en-US" dirty="0"/>
              <a:t>SVC</a:t>
            </a:r>
          </a:p>
          <a:p>
            <a:pPr marL="342900" indent="-342900">
              <a:buAutoNum type="arabicPeriod"/>
            </a:pPr>
            <a:r>
              <a:rPr lang="en-US" dirty="0"/>
              <a:t>Random Forest</a:t>
            </a:r>
          </a:p>
          <a:p>
            <a:pPr marL="342900" indent="-342900">
              <a:buAutoNum type="arabicPeriod"/>
            </a:pPr>
            <a:r>
              <a:rPr lang="en-US" dirty="0" err="1"/>
              <a:t>GaussianNB</a:t>
            </a:r>
            <a:endParaRPr lang="en-US" dirty="0"/>
          </a:p>
          <a:p>
            <a:pPr marL="342900" indent="-342900">
              <a:buAutoNum type="arabicPeriod"/>
            </a:pPr>
            <a:r>
              <a:rPr lang="en-US" dirty="0" err="1"/>
              <a:t>Meta_classifer</a:t>
            </a:r>
            <a:r>
              <a:rPr lang="en-US" dirty="0"/>
              <a:t> = Logistic Regression</a:t>
            </a:r>
          </a:p>
          <a:p>
            <a:endParaRPr lang="en-US" dirty="0"/>
          </a:p>
        </p:txBody>
      </p:sp>
      <p:sp>
        <p:nvSpPr>
          <p:cNvPr id="6" name="TextBox 5">
            <a:extLst>
              <a:ext uri="{FF2B5EF4-FFF2-40B4-BE49-F238E27FC236}">
                <a16:creationId xmlns:a16="http://schemas.microsoft.com/office/drawing/2014/main" id="{E4F623DE-A9AB-2D47-8987-8A3E91FD5403}"/>
              </a:ext>
            </a:extLst>
          </p:cNvPr>
          <p:cNvSpPr txBox="1"/>
          <p:nvPr/>
        </p:nvSpPr>
        <p:spPr>
          <a:xfrm>
            <a:off x="8398668" y="4463826"/>
            <a:ext cx="1944216" cy="646331"/>
          </a:xfrm>
          <a:prstGeom prst="rect">
            <a:avLst/>
          </a:prstGeom>
          <a:noFill/>
        </p:spPr>
        <p:txBody>
          <a:bodyPr wrap="square">
            <a:spAutoFit/>
          </a:bodyPr>
          <a:lstStyle/>
          <a:p>
            <a:r>
              <a:rPr lang="en-US" dirty="0"/>
              <a:t>Score ~ 50.6%</a:t>
            </a:r>
          </a:p>
          <a:p>
            <a:endParaRPr lang="en-US" dirty="0"/>
          </a:p>
        </p:txBody>
      </p:sp>
    </p:spTree>
    <p:extLst>
      <p:ext uri="{BB962C8B-B14F-4D97-AF65-F5344CB8AC3E}">
        <p14:creationId xmlns:p14="http://schemas.microsoft.com/office/powerpoint/2010/main" val="1037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94789B1-EF01-924A-8A5F-B92A816BF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3" y="1844824"/>
            <a:ext cx="7811333" cy="4187825"/>
          </a:xfrm>
        </p:spPr>
      </p:pic>
      <p:sp>
        <p:nvSpPr>
          <p:cNvPr id="2" name="Title 1">
            <a:extLst>
              <a:ext uri="{FF2B5EF4-FFF2-40B4-BE49-F238E27FC236}">
                <a16:creationId xmlns:a16="http://schemas.microsoft.com/office/drawing/2014/main" id="{B5F5527B-34E1-3743-AE03-055334B8A497}"/>
              </a:ext>
            </a:extLst>
          </p:cNvPr>
          <p:cNvSpPr>
            <a:spLocks noGrp="1"/>
          </p:cNvSpPr>
          <p:nvPr>
            <p:ph type="title"/>
          </p:nvPr>
        </p:nvSpPr>
        <p:spPr/>
        <p:txBody>
          <a:bodyPr/>
          <a:lstStyle/>
          <a:p>
            <a:r>
              <a:rPr lang="en-US" dirty="0"/>
              <a:t>Linear Regression</a:t>
            </a:r>
          </a:p>
        </p:txBody>
      </p:sp>
      <p:sp>
        <p:nvSpPr>
          <p:cNvPr id="6" name="Content Placeholder 2">
            <a:extLst>
              <a:ext uri="{FF2B5EF4-FFF2-40B4-BE49-F238E27FC236}">
                <a16:creationId xmlns:a16="http://schemas.microsoft.com/office/drawing/2014/main" id="{2551555D-922C-3343-8321-B0E8C2E2BB54}"/>
              </a:ext>
            </a:extLst>
          </p:cNvPr>
          <p:cNvSpPr txBox="1">
            <a:spLocks/>
          </p:cNvSpPr>
          <p:nvPr/>
        </p:nvSpPr>
        <p:spPr>
          <a:xfrm>
            <a:off x="7930006" y="5013176"/>
            <a:ext cx="3422206" cy="815752"/>
          </a:xfrm>
          <a:prstGeom prst="rect">
            <a:avLst/>
          </a:prstGeom>
        </p:spPr>
        <p:txBody>
          <a:bodyPr vert="horz" lIns="91440" tIns="45720" rIns="91440" bIns="45720" rtlCol="0">
            <a:normAutofit fontScale="62500" lnSpcReduction="2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lnSpc>
                <a:spcPct val="120000"/>
              </a:lnSpc>
            </a:pPr>
            <a:r>
              <a:rPr lang="en-US" dirty="0"/>
              <a:t>Oversimplifies real-world problem by assuming linear relationship</a:t>
            </a:r>
            <a:endParaRPr lang="en-SG" dirty="0"/>
          </a:p>
        </p:txBody>
      </p:sp>
    </p:spTree>
    <p:extLst>
      <p:ext uri="{BB962C8B-B14F-4D97-AF65-F5344CB8AC3E}">
        <p14:creationId xmlns:p14="http://schemas.microsoft.com/office/powerpoint/2010/main" val="220634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Background</a:t>
            </a:r>
          </a:p>
        </p:txBody>
      </p:sp>
      <p:sp>
        <p:nvSpPr>
          <p:cNvPr id="14" name="Content Placeholder 13"/>
          <p:cNvSpPr>
            <a:spLocks noGrp="1"/>
          </p:cNvSpPr>
          <p:nvPr>
            <p:ph idx="1"/>
          </p:nvPr>
        </p:nvSpPr>
        <p:spPr>
          <a:xfrm>
            <a:off x="1522413" y="1981200"/>
            <a:ext cx="9829799" cy="3896072"/>
          </a:xfrm>
        </p:spPr>
        <p:txBody>
          <a:bodyPr>
            <a:normAutofit fontScale="70000" lnSpcReduction="20000"/>
          </a:bodyPr>
          <a:lstStyle/>
          <a:p>
            <a:pPr>
              <a:lnSpc>
                <a:spcPct val="170000"/>
              </a:lnSpc>
            </a:pPr>
            <a:r>
              <a:rPr lang="en-SG" dirty="0"/>
              <a:t>Stock Market has always been a challenging task to be done due to </a:t>
            </a:r>
            <a:r>
              <a:rPr lang="en-SG" b="1" dirty="0"/>
              <a:t>volatility, numerous independent and dependant factors (including emotions)</a:t>
            </a:r>
            <a:r>
              <a:rPr lang="en-SG" dirty="0"/>
              <a:t> that will affect the daily closing stock price.</a:t>
            </a:r>
          </a:p>
          <a:p>
            <a:pPr>
              <a:lnSpc>
                <a:spcPct val="170000"/>
              </a:lnSpc>
            </a:pPr>
            <a:r>
              <a:rPr lang="en-SG" dirty="0"/>
              <a:t>Stock Price Prediction using machine learning helps you discover the future value of company stock and other financial assets traded on an exchange. The entire idea of predicting stock prices is to </a:t>
            </a:r>
            <a:r>
              <a:rPr lang="en-SG" b="1" dirty="0"/>
              <a:t>gain significant profits</a:t>
            </a:r>
            <a:r>
              <a:rPr lang="en-SG" dirty="0"/>
              <a:t>. </a:t>
            </a:r>
          </a:p>
          <a:p>
            <a:pPr>
              <a:lnSpc>
                <a:spcPct val="170000"/>
              </a:lnSpc>
            </a:pPr>
            <a:r>
              <a:rPr lang="en-SG" dirty="0"/>
              <a:t>Other factors involved in the prediction, such as </a:t>
            </a:r>
            <a:r>
              <a:rPr lang="en-SG" b="1" dirty="0"/>
              <a:t>physical and psychological factors, rational and irrational </a:t>
            </a:r>
            <a:r>
              <a:rPr lang="en-SG" b="1" dirty="0" err="1"/>
              <a:t>behavior</a:t>
            </a:r>
            <a:r>
              <a:rPr lang="en-SG" b="1" dirty="0"/>
              <a:t> etc</a:t>
            </a:r>
            <a:r>
              <a:rPr lang="en-SG" dirty="0"/>
              <a:t>. All these factors combine to make share prices dynamic and volatile. This makes it very difficult to predict stock prices with high accuracy. </a:t>
            </a:r>
          </a:p>
          <a:p>
            <a:pPr>
              <a:lnSpc>
                <a:spcPct val="170000"/>
              </a:lnSpc>
            </a:pPr>
            <a:endParaRPr lang="en-US" dirty="0"/>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trips(downLeft)">
                                      <p:cBhvr>
                                        <p:cTn id="7" dur="1000"/>
                                        <p:tgtEl>
                                          <p:spTgt spid="14">
                                            <p:txEl>
                                              <p:pRg st="0" end="0"/>
                                            </p:txEl>
                                          </p:spTgt>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strips(downLeft)">
                                      <p:cBhvr>
                                        <p:cTn id="11" dur="1000"/>
                                        <p:tgtEl>
                                          <p:spTgt spid="14">
                                            <p:txEl>
                                              <p:pRg st="1" end="1"/>
                                            </p:txEl>
                                          </p:spTgt>
                                        </p:tgtEl>
                                      </p:cBhvr>
                                    </p:animEffect>
                                  </p:childTnLst>
                                </p:cTn>
                              </p:par>
                            </p:childTnLst>
                          </p:cTn>
                        </p:par>
                        <p:par>
                          <p:cTn id="12" fill="hold">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strips(downLeft)">
                                      <p:cBhvr>
                                        <p:cTn id="15" dur="10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527B-34E1-3743-AE03-055334B8A497}"/>
              </a:ext>
            </a:extLst>
          </p:cNvPr>
          <p:cNvSpPr>
            <a:spLocks noGrp="1"/>
          </p:cNvSpPr>
          <p:nvPr>
            <p:ph type="title"/>
          </p:nvPr>
        </p:nvSpPr>
        <p:spPr/>
        <p:txBody>
          <a:bodyPr/>
          <a:lstStyle/>
          <a:p>
            <a:r>
              <a:rPr lang="en-US" dirty="0"/>
              <a:t>Support Vector Regressor</a:t>
            </a:r>
          </a:p>
        </p:txBody>
      </p:sp>
      <p:sp>
        <p:nvSpPr>
          <p:cNvPr id="3" name="Content Placeholder 2">
            <a:extLst>
              <a:ext uri="{FF2B5EF4-FFF2-40B4-BE49-F238E27FC236}">
                <a16:creationId xmlns:a16="http://schemas.microsoft.com/office/drawing/2014/main" id="{D5F2C689-044A-4041-9DE3-B4DCD04FFB13}"/>
              </a:ext>
            </a:extLst>
          </p:cNvPr>
          <p:cNvSpPr>
            <a:spLocks noGrp="1"/>
          </p:cNvSpPr>
          <p:nvPr>
            <p:ph idx="1"/>
          </p:nvPr>
        </p:nvSpPr>
        <p:spPr>
          <a:xfrm>
            <a:off x="8724429" y="4581128"/>
            <a:ext cx="2627783" cy="1591816"/>
          </a:xfrm>
        </p:spPr>
        <p:txBody>
          <a:bodyPr>
            <a:normAutofit fontScale="85000" lnSpcReduction="10000"/>
          </a:bodyPr>
          <a:lstStyle/>
          <a:p>
            <a:r>
              <a:rPr lang="en-US" dirty="0"/>
              <a:t>Higher prediction accuracy</a:t>
            </a:r>
          </a:p>
          <a:p>
            <a:r>
              <a:rPr lang="en-US" dirty="0"/>
              <a:t>Not suitable for large dataset –more prone to noise</a:t>
            </a:r>
          </a:p>
        </p:txBody>
      </p:sp>
      <p:pic>
        <p:nvPicPr>
          <p:cNvPr id="5" name="Picture 4">
            <a:extLst>
              <a:ext uri="{FF2B5EF4-FFF2-40B4-BE49-F238E27FC236}">
                <a16:creationId xmlns:a16="http://schemas.microsoft.com/office/drawing/2014/main" id="{49154CFF-FF6D-384A-9043-C4A318DBF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129" y="1950238"/>
            <a:ext cx="7172299" cy="4735733"/>
          </a:xfrm>
          <a:prstGeom prst="rect">
            <a:avLst/>
          </a:prstGeom>
        </p:spPr>
      </p:pic>
    </p:spTree>
    <p:extLst>
      <p:ext uri="{BB962C8B-B14F-4D97-AF65-F5344CB8AC3E}">
        <p14:creationId xmlns:p14="http://schemas.microsoft.com/office/powerpoint/2010/main" val="304862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C8D07-EF83-A94E-A246-6BD5C534D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668" y="1772816"/>
            <a:ext cx="7420322" cy="4899497"/>
          </a:xfrm>
          <a:prstGeom prst="rect">
            <a:avLst/>
          </a:prstGeom>
        </p:spPr>
      </p:pic>
      <p:sp>
        <p:nvSpPr>
          <p:cNvPr id="2" name="Title 1">
            <a:extLst>
              <a:ext uri="{FF2B5EF4-FFF2-40B4-BE49-F238E27FC236}">
                <a16:creationId xmlns:a16="http://schemas.microsoft.com/office/drawing/2014/main" id="{B5F5527B-34E1-3743-AE03-055334B8A497}"/>
              </a:ext>
            </a:extLst>
          </p:cNvPr>
          <p:cNvSpPr>
            <a:spLocks noGrp="1"/>
          </p:cNvSpPr>
          <p:nvPr>
            <p:ph type="title"/>
          </p:nvPr>
        </p:nvSpPr>
        <p:spPr/>
        <p:txBody>
          <a:bodyPr/>
          <a:lstStyle/>
          <a:p>
            <a:r>
              <a:rPr lang="en-US" dirty="0"/>
              <a:t>Random Forest Regressor</a:t>
            </a:r>
          </a:p>
        </p:txBody>
      </p:sp>
      <p:sp>
        <p:nvSpPr>
          <p:cNvPr id="3" name="Content Placeholder 2">
            <a:extLst>
              <a:ext uri="{FF2B5EF4-FFF2-40B4-BE49-F238E27FC236}">
                <a16:creationId xmlns:a16="http://schemas.microsoft.com/office/drawing/2014/main" id="{D5F2C689-044A-4041-9DE3-B4DCD04FFB13}"/>
              </a:ext>
            </a:extLst>
          </p:cNvPr>
          <p:cNvSpPr>
            <a:spLocks noGrp="1"/>
          </p:cNvSpPr>
          <p:nvPr>
            <p:ph idx="1"/>
          </p:nvPr>
        </p:nvSpPr>
        <p:spPr>
          <a:xfrm>
            <a:off x="7967634" y="5605669"/>
            <a:ext cx="3275855" cy="599799"/>
          </a:xfrm>
        </p:spPr>
        <p:txBody>
          <a:bodyPr/>
          <a:lstStyle/>
          <a:p>
            <a:r>
              <a:rPr lang="en-US" dirty="0"/>
              <a:t>Prone to overfitting</a:t>
            </a:r>
          </a:p>
        </p:txBody>
      </p:sp>
    </p:spTree>
    <p:extLst>
      <p:ext uri="{BB962C8B-B14F-4D97-AF65-F5344CB8AC3E}">
        <p14:creationId xmlns:p14="http://schemas.microsoft.com/office/powerpoint/2010/main" val="240335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33FA-71CE-7F40-996C-8D743E2B8DA1}"/>
              </a:ext>
            </a:extLst>
          </p:cNvPr>
          <p:cNvSpPr>
            <a:spLocks noGrp="1"/>
          </p:cNvSpPr>
          <p:nvPr>
            <p:ph type="title"/>
          </p:nvPr>
        </p:nvSpPr>
        <p:spPr/>
        <p:txBody>
          <a:bodyPr/>
          <a:lstStyle/>
          <a:p>
            <a:r>
              <a:rPr lang="en-US" dirty="0"/>
              <a:t>Long Short Term Memory (LSTM)</a:t>
            </a:r>
          </a:p>
        </p:txBody>
      </p:sp>
      <p:sp>
        <p:nvSpPr>
          <p:cNvPr id="3" name="Content Placeholder 2">
            <a:extLst>
              <a:ext uri="{FF2B5EF4-FFF2-40B4-BE49-F238E27FC236}">
                <a16:creationId xmlns:a16="http://schemas.microsoft.com/office/drawing/2014/main" id="{DFFAF1AC-7A42-A049-8E8E-218B4A69D47E}"/>
              </a:ext>
            </a:extLst>
          </p:cNvPr>
          <p:cNvSpPr>
            <a:spLocks noGrp="1"/>
          </p:cNvSpPr>
          <p:nvPr>
            <p:ph idx="1"/>
          </p:nvPr>
        </p:nvSpPr>
        <p:spPr/>
        <p:txBody>
          <a:bodyPr>
            <a:normAutofit fontScale="85000" lnSpcReduction="20000"/>
          </a:bodyPr>
          <a:lstStyle/>
          <a:p>
            <a:r>
              <a:rPr lang="en-US" dirty="0"/>
              <a:t>One of the methods in Recurrent Neural Networks (RNN) </a:t>
            </a:r>
          </a:p>
          <a:p>
            <a:r>
              <a:rPr lang="en-US" dirty="0"/>
              <a:t>Process single data points (</a:t>
            </a:r>
            <a:r>
              <a:rPr lang="en-US" dirty="0" err="1"/>
              <a:t>eg</a:t>
            </a:r>
            <a:r>
              <a:rPr lang="en-US" dirty="0"/>
              <a:t>: images) and entire sequences of data (such as speech or video inputs)</a:t>
            </a:r>
          </a:p>
          <a:p>
            <a:r>
              <a:rPr lang="en-US" dirty="0"/>
              <a:t>Stores information over a period of time</a:t>
            </a:r>
          </a:p>
          <a:p>
            <a:r>
              <a:rPr lang="en-US" dirty="0"/>
              <a:t>Capable of predicting future values based on previously observed values</a:t>
            </a:r>
          </a:p>
          <a:p>
            <a:r>
              <a:rPr lang="en-US" dirty="0"/>
              <a:t>An LSTM Unit Consists of:</a:t>
            </a:r>
          </a:p>
          <a:p>
            <a:pPr marL="1377950" indent="-349250">
              <a:buFont typeface="Wingdings" pitchFamily="2" charset="2"/>
              <a:buChar char="v"/>
            </a:pPr>
            <a:r>
              <a:rPr lang="en-US" dirty="0"/>
              <a:t>Cell: Memory cell</a:t>
            </a:r>
          </a:p>
          <a:p>
            <a:pPr marL="1377950" indent="-349250">
              <a:buFont typeface="Wingdings" pitchFamily="2" charset="2"/>
              <a:buChar char="v"/>
            </a:pPr>
            <a:r>
              <a:rPr lang="en-US" dirty="0"/>
              <a:t>Forget Gate : what is to be “thrown away” from cell state</a:t>
            </a:r>
          </a:p>
          <a:p>
            <a:pPr marL="1377950" indent="-349250">
              <a:buFont typeface="Wingdings" pitchFamily="2" charset="2"/>
              <a:buChar char="v"/>
            </a:pPr>
            <a:r>
              <a:rPr lang="en-US" dirty="0"/>
              <a:t>Input Gate: what is to be “stored” in the cell state</a:t>
            </a:r>
          </a:p>
          <a:p>
            <a:pPr marL="1377950" indent="-349250">
              <a:buFont typeface="Wingdings" pitchFamily="2" charset="2"/>
              <a:buChar char="v"/>
            </a:pPr>
            <a:r>
              <a:rPr lang="en-US" dirty="0"/>
              <a:t>Output Gate : Outcome </a:t>
            </a:r>
          </a:p>
        </p:txBody>
      </p:sp>
    </p:spTree>
    <p:extLst>
      <p:ext uri="{BB962C8B-B14F-4D97-AF65-F5344CB8AC3E}">
        <p14:creationId xmlns:p14="http://schemas.microsoft.com/office/powerpoint/2010/main" val="21488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23BA-C840-FC45-908A-396EDF4B1041}"/>
              </a:ext>
            </a:extLst>
          </p:cNvPr>
          <p:cNvSpPr>
            <a:spLocks noGrp="1"/>
          </p:cNvSpPr>
          <p:nvPr>
            <p:ph type="title"/>
          </p:nvPr>
        </p:nvSpPr>
        <p:spPr/>
        <p:txBody>
          <a:bodyPr/>
          <a:lstStyle/>
          <a:p>
            <a:r>
              <a:rPr lang="en-US" dirty="0"/>
              <a:t>LSTM</a:t>
            </a:r>
          </a:p>
        </p:txBody>
      </p:sp>
      <p:pic>
        <p:nvPicPr>
          <p:cNvPr id="4" name="Picture 3">
            <a:extLst>
              <a:ext uri="{FF2B5EF4-FFF2-40B4-BE49-F238E27FC236}">
                <a16:creationId xmlns:a16="http://schemas.microsoft.com/office/drawing/2014/main" id="{3D57ED37-DADE-7A45-BA2C-50D0F7F8361A}"/>
              </a:ext>
            </a:extLst>
          </p:cNvPr>
          <p:cNvPicPr>
            <a:picLocks noChangeAspect="1"/>
          </p:cNvPicPr>
          <p:nvPr/>
        </p:nvPicPr>
        <p:blipFill rotWithShape="1">
          <a:blip r:embed="rId2">
            <a:extLst>
              <a:ext uri="{28A0092B-C50C-407E-A947-70E740481C1C}">
                <a14:useLocalDpi xmlns:a14="http://schemas.microsoft.com/office/drawing/2010/main" val="0"/>
              </a:ext>
            </a:extLst>
          </a:blip>
          <a:srcRect t="2671"/>
          <a:stretch/>
        </p:blipFill>
        <p:spPr>
          <a:xfrm>
            <a:off x="1522413" y="1872163"/>
            <a:ext cx="9829799" cy="4797197"/>
          </a:xfrm>
          <a:prstGeom prst="rect">
            <a:avLst/>
          </a:prstGeom>
        </p:spPr>
      </p:pic>
    </p:spTree>
    <p:extLst>
      <p:ext uri="{BB962C8B-B14F-4D97-AF65-F5344CB8AC3E}">
        <p14:creationId xmlns:p14="http://schemas.microsoft.com/office/powerpoint/2010/main" val="25002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a:t>
            </a:r>
          </a:p>
        </p:txBody>
      </p:sp>
      <p:graphicFrame>
        <p:nvGraphicFramePr>
          <p:cNvPr id="3" name="Table 4">
            <a:extLst>
              <a:ext uri="{FF2B5EF4-FFF2-40B4-BE49-F238E27FC236}">
                <a16:creationId xmlns:a16="http://schemas.microsoft.com/office/drawing/2014/main" id="{25F4F180-DDD0-8841-AA9B-E91510D1A26D}"/>
              </a:ext>
            </a:extLst>
          </p:cNvPr>
          <p:cNvGraphicFramePr>
            <a:graphicFrameLocks noGrp="1"/>
          </p:cNvGraphicFramePr>
          <p:nvPr>
            <p:extLst>
              <p:ext uri="{D42A27DB-BD31-4B8C-83A1-F6EECF244321}">
                <p14:modId xmlns:p14="http://schemas.microsoft.com/office/powerpoint/2010/main" val="976748298"/>
              </p:ext>
            </p:extLst>
          </p:nvPr>
        </p:nvGraphicFramePr>
        <p:xfrm>
          <a:off x="1269870" y="1988839"/>
          <a:ext cx="7488838" cy="4104457"/>
        </p:xfrm>
        <a:graphic>
          <a:graphicData uri="http://schemas.openxmlformats.org/drawingml/2006/table">
            <a:tbl>
              <a:tblPr firstRow="1" bandRow="1">
                <a:tableStyleId>{69CF1AB2-1976-4502-BF36-3FF5EA218861}</a:tableStyleId>
              </a:tblPr>
              <a:tblGrid>
                <a:gridCol w="1368158">
                  <a:extLst>
                    <a:ext uri="{9D8B030D-6E8A-4147-A177-3AD203B41FA5}">
                      <a16:colId xmlns:a16="http://schemas.microsoft.com/office/drawing/2014/main" val="2737910715"/>
                    </a:ext>
                  </a:extLst>
                </a:gridCol>
                <a:gridCol w="1128120">
                  <a:extLst>
                    <a:ext uri="{9D8B030D-6E8A-4147-A177-3AD203B41FA5}">
                      <a16:colId xmlns:a16="http://schemas.microsoft.com/office/drawing/2014/main" val="2222627314"/>
                    </a:ext>
                  </a:extLst>
                </a:gridCol>
                <a:gridCol w="1248140">
                  <a:extLst>
                    <a:ext uri="{9D8B030D-6E8A-4147-A177-3AD203B41FA5}">
                      <a16:colId xmlns:a16="http://schemas.microsoft.com/office/drawing/2014/main" val="3061373166"/>
                    </a:ext>
                  </a:extLst>
                </a:gridCol>
                <a:gridCol w="1248140">
                  <a:extLst>
                    <a:ext uri="{9D8B030D-6E8A-4147-A177-3AD203B41FA5}">
                      <a16:colId xmlns:a16="http://schemas.microsoft.com/office/drawing/2014/main" val="355797287"/>
                    </a:ext>
                  </a:extLst>
                </a:gridCol>
                <a:gridCol w="1248140">
                  <a:extLst>
                    <a:ext uri="{9D8B030D-6E8A-4147-A177-3AD203B41FA5}">
                      <a16:colId xmlns:a16="http://schemas.microsoft.com/office/drawing/2014/main" val="900049764"/>
                    </a:ext>
                  </a:extLst>
                </a:gridCol>
                <a:gridCol w="1248140">
                  <a:extLst>
                    <a:ext uri="{9D8B030D-6E8A-4147-A177-3AD203B41FA5}">
                      <a16:colId xmlns:a16="http://schemas.microsoft.com/office/drawing/2014/main" val="3875227208"/>
                    </a:ext>
                  </a:extLst>
                </a:gridCol>
              </a:tblGrid>
              <a:tr h="793010">
                <a:tc>
                  <a:txBody>
                    <a:bodyPr/>
                    <a:lstStyle/>
                    <a:p>
                      <a:pPr algn="ctr"/>
                      <a:r>
                        <a:rPr lang="en-US" dirty="0"/>
                        <a:t>Model</a:t>
                      </a:r>
                    </a:p>
                  </a:txBody>
                  <a:tcPr anchor="ctr"/>
                </a:tc>
                <a:tc>
                  <a:txBody>
                    <a:bodyPr/>
                    <a:lstStyle/>
                    <a:p>
                      <a:pPr algn="ctr"/>
                      <a:r>
                        <a:rPr lang="en-US" dirty="0"/>
                        <a:t>RMSE - Train</a:t>
                      </a:r>
                    </a:p>
                  </a:txBody>
                  <a:tcPr anchor="ctr"/>
                </a:tc>
                <a:tc>
                  <a:txBody>
                    <a:bodyPr/>
                    <a:lstStyle/>
                    <a:p>
                      <a:pPr algn="ctr"/>
                      <a:r>
                        <a:rPr lang="en-US" dirty="0"/>
                        <a:t>MAE - Train</a:t>
                      </a:r>
                    </a:p>
                  </a:txBody>
                  <a:tcPr anchor="ctr"/>
                </a:tc>
                <a:tc>
                  <a:txBody>
                    <a:bodyPr/>
                    <a:lstStyle/>
                    <a:p>
                      <a:pPr algn="ctr"/>
                      <a:r>
                        <a:rPr lang="en-US" dirty="0"/>
                        <a:t>RMSE - Test</a:t>
                      </a:r>
                    </a:p>
                  </a:txBody>
                  <a:tcPr anchor="ctr"/>
                </a:tc>
                <a:tc>
                  <a:txBody>
                    <a:bodyPr/>
                    <a:lstStyle/>
                    <a:p>
                      <a:pPr algn="ctr"/>
                      <a:r>
                        <a:rPr lang="en-US" dirty="0"/>
                        <a:t>MAE - Test</a:t>
                      </a:r>
                    </a:p>
                  </a:txBody>
                  <a:tcPr anchor="ctr"/>
                </a:tc>
                <a:tc>
                  <a:txBody>
                    <a:bodyPr/>
                    <a:lstStyle/>
                    <a:p>
                      <a:pPr algn="ctr"/>
                      <a:r>
                        <a:rPr lang="en-US" dirty="0"/>
                        <a:t>Average</a:t>
                      </a:r>
                    </a:p>
                  </a:txBody>
                  <a:tcPr anchor="ctr"/>
                </a:tc>
                <a:extLst>
                  <a:ext uri="{0D108BD9-81ED-4DB2-BD59-A6C34878D82A}">
                    <a16:rowId xmlns:a16="http://schemas.microsoft.com/office/drawing/2014/main" val="1636257542"/>
                  </a:ext>
                </a:extLst>
              </a:tr>
              <a:tr h="793010">
                <a:tc>
                  <a:txBody>
                    <a:bodyPr/>
                    <a:lstStyle/>
                    <a:p>
                      <a:pPr algn="ctr"/>
                      <a:r>
                        <a:rPr lang="en-US" sz="1800" b="1" i="1" kern="1200" dirty="0">
                          <a:solidFill>
                            <a:schemeClr val="dk1"/>
                          </a:solidFill>
                          <a:effectLst/>
                          <a:latin typeface="+mn-lt"/>
                          <a:ea typeface="+mn-ea"/>
                          <a:cs typeface="+mn-cs"/>
                        </a:rPr>
                        <a:t>Linear Regression</a:t>
                      </a:r>
                    </a:p>
                  </a:txBody>
                  <a:tcPr anchor="ctr"/>
                </a:tc>
                <a:tc>
                  <a:txBody>
                    <a:bodyPr/>
                    <a:lstStyle/>
                    <a:p>
                      <a:pPr algn="ctr"/>
                      <a:r>
                        <a:rPr lang="en-US" dirty="0"/>
                        <a:t>1.9872</a:t>
                      </a:r>
                    </a:p>
                  </a:txBody>
                  <a:tcPr anchor="ctr"/>
                </a:tc>
                <a:tc>
                  <a:txBody>
                    <a:bodyPr/>
                    <a:lstStyle/>
                    <a:p>
                      <a:pPr algn="ctr"/>
                      <a:r>
                        <a:rPr lang="en-US" dirty="0"/>
                        <a:t>3.9491</a:t>
                      </a:r>
                    </a:p>
                  </a:txBody>
                  <a:tcPr anchor="ctr"/>
                </a:tc>
                <a:tc>
                  <a:txBody>
                    <a:bodyPr/>
                    <a:lstStyle/>
                    <a:p>
                      <a:pPr algn="ctr"/>
                      <a:r>
                        <a:rPr lang="en-US" dirty="0"/>
                        <a:t>2.2243</a:t>
                      </a:r>
                    </a:p>
                  </a:txBody>
                  <a:tcPr anchor="ctr"/>
                </a:tc>
                <a:tc>
                  <a:txBody>
                    <a:bodyPr/>
                    <a:lstStyle/>
                    <a:p>
                      <a:pPr algn="ctr"/>
                      <a:r>
                        <a:rPr lang="en-US" dirty="0"/>
                        <a:t>1.6677</a:t>
                      </a:r>
                    </a:p>
                  </a:txBody>
                  <a:tcPr anchor="ctr"/>
                </a:tc>
                <a:tc>
                  <a:txBody>
                    <a:bodyPr/>
                    <a:lstStyle/>
                    <a:p>
                      <a:pPr algn="ctr" fontAlgn="b"/>
                      <a:r>
                        <a:rPr lang="en-SG" sz="1800" kern="1200" dirty="0">
                          <a:solidFill>
                            <a:schemeClr val="dk1"/>
                          </a:solidFill>
                          <a:latin typeface="+mn-lt"/>
                          <a:ea typeface="+mn-ea"/>
                          <a:cs typeface="+mn-cs"/>
                        </a:rPr>
                        <a:t>2.4570</a:t>
                      </a:r>
                    </a:p>
                  </a:txBody>
                  <a:tcPr marL="9525" marR="9525" marT="9525" marB="0" anchor="ctr"/>
                </a:tc>
                <a:extLst>
                  <a:ext uri="{0D108BD9-81ED-4DB2-BD59-A6C34878D82A}">
                    <a16:rowId xmlns:a16="http://schemas.microsoft.com/office/drawing/2014/main" val="2378845617"/>
                  </a:ext>
                </a:extLst>
              </a:tr>
              <a:tr h="793010">
                <a:tc>
                  <a:txBody>
                    <a:bodyPr/>
                    <a:lstStyle/>
                    <a:p>
                      <a:pPr marL="0" algn="ctr" defTabSz="914400" rtl="0" eaLnBrk="1" latinLnBrk="0" hangingPunct="1"/>
                      <a:r>
                        <a:rPr lang="en-US" sz="1800" b="1" i="1" kern="1200" dirty="0">
                          <a:solidFill>
                            <a:schemeClr val="dk1"/>
                          </a:solidFill>
                          <a:effectLst/>
                          <a:latin typeface="+mn-lt"/>
                          <a:ea typeface="+mn-ea"/>
                          <a:cs typeface="+mn-cs"/>
                        </a:rPr>
                        <a:t>SV Regressor</a:t>
                      </a:r>
                    </a:p>
                  </a:txBody>
                  <a:tcPr anchor="ctr"/>
                </a:tc>
                <a:tc>
                  <a:txBody>
                    <a:bodyPr/>
                    <a:lstStyle/>
                    <a:p>
                      <a:pPr algn="ctr"/>
                      <a:r>
                        <a:rPr lang="en-US" dirty="0"/>
                        <a:t>6.5531</a:t>
                      </a:r>
                    </a:p>
                  </a:txBody>
                  <a:tcPr anchor="ctr"/>
                </a:tc>
                <a:tc>
                  <a:txBody>
                    <a:bodyPr/>
                    <a:lstStyle/>
                    <a:p>
                      <a:pPr algn="ctr"/>
                      <a:r>
                        <a:rPr lang="en-US" dirty="0"/>
                        <a:t>5.3373</a:t>
                      </a:r>
                    </a:p>
                  </a:txBody>
                  <a:tcPr anchor="ctr"/>
                </a:tc>
                <a:tc>
                  <a:txBody>
                    <a:bodyPr/>
                    <a:lstStyle/>
                    <a:p>
                      <a:pPr algn="ctr"/>
                      <a:r>
                        <a:rPr lang="en-US" dirty="0"/>
                        <a:t>14.4325</a:t>
                      </a:r>
                    </a:p>
                  </a:txBody>
                  <a:tcPr anchor="ctr"/>
                </a:tc>
                <a:tc>
                  <a:txBody>
                    <a:bodyPr/>
                    <a:lstStyle/>
                    <a:p>
                      <a:pPr algn="ctr"/>
                      <a:r>
                        <a:rPr lang="en-US" dirty="0"/>
                        <a:t>12.4014</a:t>
                      </a:r>
                    </a:p>
                  </a:txBody>
                  <a:tcPr anchor="ctr"/>
                </a:tc>
                <a:tc>
                  <a:txBody>
                    <a:bodyPr/>
                    <a:lstStyle/>
                    <a:p>
                      <a:pPr algn="ctr" fontAlgn="b"/>
                      <a:r>
                        <a:rPr lang="en-SG" sz="1800" kern="1200" dirty="0">
                          <a:solidFill>
                            <a:schemeClr val="dk1"/>
                          </a:solidFill>
                          <a:latin typeface="+mn-lt"/>
                          <a:ea typeface="+mn-ea"/>
                          <a:cs typeface="+mn-cs"/>
                        </a:rPr>
                        <a:t>9.6810</a:t>
                      </a:r>
                    </a:p>
                  </a:txBody>
                  <a:tcPr marL="9525" marR="9525" marT="9525" marB="0" anchor="ctr"/>
                </a:tc>
                <a:extLst>
                  <a:ext uri="{0D108BD9-81ED-4DB2-BD59-A6C34878D82A}">
                    <a16:rowId xmlns:a16="http://schemas.microsoft.com/office/drawing/2014/main" val="3773097365"/>
                  </a:ext>
                </a:extLst>
              </a:tr>
              <a:tr h="932417">
                <a:tc>
                  <a:txBody>
                    <a:bodyPr/>
                    <a:lstStyle/>
                    <a:p>
                      <a:pPr algn="ctr"/>
                      <a:r>
                        <a:rPr lang="en-SG" sz="1800" b="1" i="1" kern="1200" dirty="0">
                          <a:solidFill>
                            <a:schemeClr val="dk1"/>
                          </a:solidFill>
                          <a:effectLst/>
                          <a:latin typeface="+mn-lt"/>
                          <a:ea typeface="+mn-ea"/>
                          <a:cs typeface="+mn-cs"/>
                        </a:rPr>
                        <a:t>Random Forest Regressor</a:t>
                      </a:r>
                      <a:endParaRPr lang="en-US" dirty="0"/>
                    </a:p>
                  </a:txBody>
                  <a:tcPr anchor="ctr"/>
                </a:tc>
                <a:tc>
                  <a:txBody>
                    <a:bodyPr/>
                    <a:lstStyle/>
                    <a:p>
                      <a:pPr algn="ctr"/>
                      <a:r>
                        <a:rPr lang="en-US" dirty="0"/>
                        <a:t>0.8275</a:t>
                      </a:r>
                    </a:p>
                  </a:txBody>
                  <a:tcPr anchor="ctr"/>
                </a:tc>
                <a:tc>
                  <a:txBody>
                    <a:bodyPr/>
                    <a:lstStyle/>
                    <a:p>
                      <a:pPr algn="ctr"/>
                      <a:r>
                        <a:rPr lang="en-US" dirty="0"/>
                        <a:t>0.5511</a:t>
                      </a:r>
                    </a:p>
                  </a:txBody>
                  <a:tcPr anchor="ctr"/>
                </a:tc>
                <a:tc>
                  <a:txBody>
                    <a:bodyPr/>
                    <a:lstStyle/>
                    <a:p>
                      <a:pPr algn="ctr"/>
                      <a:r>
                        <a:rPr lang="en-US" dirty="0"/>
                        <a:t>15.7878</a:t>
                      </a:r>
                    </a:p>
                  </a:txBody>
                  <a:tcPr anchor="ctr"/>
                </a:tc>
                <a:tc>
                  <a:txBody>
                    <a:bodyPr/>
                    <a:lstStyle/>
                    <a:p>
                      <a:pPr algn="ctr"/>
                      <a:r>
                        <a:rPr lang="en-US" dirty="0"/>
                        <a:t>11.9214</a:t>
                      </a:r>
                    </a:p>
                  </a:txBody>
                  <a:tcPr anchor="ctr"/>
                </a:tc>
                <a:tc>
                  <a:txBody>
                    <a:bodyPr/>
                    <a:lstStyle/>
                    <a:p>
                      <a:pPr algn="ctr" fontAlgn="b"/>
                      <a:r>
                        <a:rPr lang="en-SG" sz="1800" kern="1200" dirty="0">
                          <a:solidFill>
                            <a:schemeClr val="dk1"/>
                          </a:solidFill>
                          <a:latin typeface="+mn-lt"/>
                          <a:ea typeface="+mn-ea"/>
                          <a:cs typeface="+mn-cs"/>
                        </a:rPr>
                        <a:t>7.2719</a:t>
                      </a:r>
                    </a:p>
                  </a:txBody>
                  <a:tcPr marL="9525" marR="9525" marT="9525" marB="0" anchor="ctr"/>
                </a:tc>
                <a:extLst>
                  <a:ext uri="{0D108BD9-81ED-4DB2-BD59-A6C34878D82A}">
                    <a16:rowId xmlns:a16="http://schemas.microsoft.com/office/drawing/2014/main" val="2326501446"/>
                  </a:ext>
                </a:extLst>
              </a:tr>
              <a:tr h="793010">
                <a:tc>
                  <a:txBody>
                    <a:bodyPr/>
                    <a:lstStyle/>
                    <a:p>
                      <a:pPr algn="ctr"/>
                      <a:r>
                        <a:rPr lang="en-US" sz="1800" b="1" i="1" kern="1200" dirty="0">
                          <a:solidFill>
                            <a:schemeClr val="dk1"/>
                          </a:solidFill>
                          <a:effectLst/>
                          <a:latin typeface="+mn-lt"/>
                          <a:ea typeface="+mn-ea"/>
                          <a:cs typeface="+mn-cs"/>
                        </a:rPr>
                        <a:t>LSTM</a:t>
                      </a:r>
                    </a:p>
                  </a:txBody>
                  <a:tcPr anchor="ctr"/>
                </a:tc>
                <a:tc>
                  <a:txBody>
                    <a:bodyPr/>
                    <a:lstStyle/>
                    <a:p>
                      <a:pPr algn="ctr"/>
                      <a:r>
                        <a:rPr lang="en-US" dirty="0"/>
                        <a:t>4.0294</a:t>
                      </a:r>
                    </a:p>
                  </a:txBody>
                  <a:tcPr anchor="ctr"/>
                </a:tc>
                <a:tc>
                  <a:txBody>
                    <a:bodyPr/>
                    <a:lstStyle/>
                    <a:p>
                      <a:pPr algn="ctr"/>
                      <a:r>
                        <a:rPr lang="en-US" dirty="0"/>
                        <a:t>2.8528</a:t>
                      </a:r>
                    </a:p>
                  </a:txBody>
                  <a:tcPr anchor="ctr"/>
                </a:tc>
                <a:tc>
                  <a:txBody>
                    <a:bodyPr/>
                    <a:lstStyle/>
                    <a:p>
                      <a:pPr algn="ctr"/>
                      <a:r>
                        <a:rPr lang="en-US" dirty="0"/>
                        <a:t>8.9852</a:t>
                      </a:r>
                    </a:p>
                  </a:txBody>
                  <a:tcPr anchor="ctr"/>
                </a:tc>
                <a:tc>
                  <a:txBody>
                    <a:bodyPr/>
                    <a:lstStyle/>
                    <a:p>
                      <a:pPr algn="ctr"/>
                      <a:r>
                        <a:rPr lang="en-US" dirty="0"/>
                        <a:t>7.9100</a:t>
                      </a:r>
                    </a:p>
                  </a:txBody>
                  <a:tcPr anchor="ctr"/>
                </a:tc>
                <a:tc>
                  <a:txBody>
                    <a:bodyPr/>
                    <a:lstStyle/>
                    <a:p>
                      <a:pPr algn="ctr" fontAlgn="b"/>
                      <a:r>
                        <a:rPr lang="en-SG" sz="1800" kern="1200" dirty="0">
                          <a:solidFill>
                            <a:schemeClr val="dk1"/>
                          </a:solidFill>
                          <a:latin typeface="+mn-lt"/>
                          <a:ea typeface="+mn-ea"/>
                          <a:cs typeface="+mn-cs"/>
                        </a:rPr>
                        <a:t>5.9443</a:t>
                      </a:r>
                    </a:p>
                  </a:txBody>
                  <a:tcPr marL="9525" marR="9525" marT="9525" marB="0" anchor="ctr"/>
                </a:tc>
                <a:extLst>
                  <a:ext uri="{0D108BD9-81ED-4DB2-BD59-A6C34878D82A}">
                    <a16:rowId xmlns:a16="http://schemas.microsoft.com/office/drawing/2014/main" val="1551345284"/>
                  </a:ext>
                </a:extLst>
              </a:tr>
            </a:tbl>
          </a:graphicData>
        </a:graphic>
      </p:graphicFrame>
      <p:sp>
        <p:nvSpPr>
          <p:cNvPr id="4" name="Content Placeholder 2">
            <a:extLst>
              <a:ext uri="{FF2B5EF4-FFF2-40B4-BE49-F238E27FC236}">
                <a16:creationId xmlns:a16="http://schemas.microsoft.com/office/drawing/2014/main" id="{B11E7C12-9AAA-C744-B656-244FA11B06EA}"/>
              </a:ext>
            </a:extLst>
          </p:cNvPr>
          <p:cNvSpPr txBox="1">
            <a:spLocks/>
          </p:cNvSpPr>
          <p:nvPr/>
        </p:nvSpPr>
        <p:spPr>
          <a:xfrm>
            <a:off x="8758708" y="1988839"/>
            <a:ext cx="3275855" cy="2664297"/>
          </a:xfrm>
          <a:prstGeom prst="rect">
            <a:avLst/>
          </a:prstGeom>
        </p:spPr>
        <p:txBody>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dirty="0"/>
              <a:t>Recap</a:t>
            </a:r>
          </a:p>
          <a:p>
            <a:pPr marL="587375" indent="-355600">
              <a:buFont typeface="Wingdings" pitchFamily="2" charset="2"/>
              <a:buChar char="v"/>
              <a:tabLst>
                <a:tab pos="385763" algn="l"/>
              </a:tabLst>
            </a:pPr>
            <a:r>
              <a:rPr lang="en-US" sz="1500" b="1" dirty="0"/>
              <a:t>Root Mean Squared Error (RMSE) </a:t>
            </a:r>
            <a:r>
              <a:rPr lang="en-US" sz="1500" dirty="0"/>
              <a:t>: square root of the average square difference between prediction and actual</a:t>
            </a:r>
          </a:p>
          <a:p>
            <a:pPr marL="587375" indent="-355600">
              <a:buFont typeface="Wingdings" pitchFamily="2" charset="2"/>
              <a:buChar char="v"/>
              <a:tabLst>
                <a:tab pos="385763" algn="l"/>
              </a:tabLst>
            </a:pPr>
            <a:r>
              <a:rPr lang="en-US" sz="1500" b="1" dirty="0"/>
              <a:t>Mean Absolute Error (MAE) </a:t>
            </a:r>
            <a:r>
              <a:rPr lang="en-US" sz="1500" dirty="0"/>
              <a:t>: Average magnitude of errors (without considering directions)</a:t>
            </a:r>
          </a:p>
        </p:txBody>
      </p:sp>
      <p:sp>
        <p:nvSpPr>
          <p:cNvPr id="5" name="Content Placeholder 2">
            <a:extLst>
              <a:ext uri="{FF2B5EF4-FFF2-40B4-BE49-F238E27FC236}">
                <a16:creationId xmlns:a16="http://schemas.microsoft.com/office/drawing/2014/main" id="{2C503D7B-ED09-1A4C-A739-F14F03C5A340}"/>
              </a:ext>
            </a:extLst>
          </p:cNvPr>
          <p:cNvSpPr txBox="1">
            <a:spLocks/>
          </p:cNvSpPr>
          <p:nvPr/>
        </p:nvSpPr>
        <p:spPr>
          <a:xfrm>
            <a:off x="8992479" y="5036127"/>
            <a:ext cx="2808312" cy="1057170"/>
          </a:xfrm>
          <a:prstGeom prst="rect">
            <a:avLst/>
          </a:prstGeom>
        </p:spPr>
        <p:txBody>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lgn="ctr">
              <a:buNone/>
            </a:pPr>
            <a:r>
              <a:rPr lang="en-US" dirty="0">
                <a:solidFill>
                  <a:srgbClr val="FF0000"/>
                </a:solidFill>
              </a:rPr>
              <a:t>The lower the values, the better! </a:t>
            </a:r>
            <a:r>
              <a:rPr lang="en-US" dirty="0">
                <a:solidFill>
                  <a:srgbClr val="FF0000"/>
                </a:solidFill>
                <a:sym typeface="Wingdings" pitchFamily="2" charset="2"/>
              </a:rPr>
              <a:t></a:t>
            </a:r>
            <a:endParaRPr lang="en-US" dirty="0">
              <a:solidFill>
                <a:srgbClr val="FF0000"/>
              </a:solidFill>
            </a:endParaRPr>
          </a:p>
        </p:txBody>
      </p:sp>
      <p:sp>
        <p:nvSpPr>
          <p:cNvPr id="6" name="Rectangle 5">
            <a:extLst>
              <a:ext uri="{FF2B5EF4-FFF2-40B4-BE49-F238E27FC236}">
                <a16:creationId xmlns:a16="http://schemas.microsoft.com/office/drawing/2014/main" id="{6A7F299A-A021-8C41-8444-633EDAE1A855}"/>
              </a:ext>
            </a:extLst>
          </p:cNvPr>
          <p:cNvSpPr/>
          <p:nvPr/>
        </p:nvSpPr>
        <p:spPr>
          <a:xfrm>
            <a:off x="1238612" y="2636912"/>
            <a:ext cx="7488837" cy="1057170"/>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29FD756-663F-804D-A974-E52B3AA72390}"/>
              </a:ext>
            </a:extLst>
          </p:cNvPr>
          <p:cNvSpPr/>
          <p:nvPr/>
        </p:nvSpPr>
        <p:spPr>
          <a:xfrm>
            <a:off x="1238611" y="5301208"/>
            <a:ext cx="7488837" cy="1057170"/>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466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down)">
                                      <p:cBhvr>
                                        <p:cTn id="19" dur="1000"/>
                                        <p:tgtEl>
                                          <p:spTgt spid="4">
                                            <p:txEl>
                                              <p:pRg st="1" end="1"/>
                                            </p:txEl>
                                          </p:spTgt>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wipe(down)">
                                      <p:cBhvr>
                                        <p:cTn id="23" dur="10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down)">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1"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 calcmode="lin" valueType="num">
                                      <p:cBhvr>
                                        <p:cTn id="33"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34"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35" dur="10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checkerboard(across)">
                                      <p:cBhvr>
                                        <p:cTn id="40" dur="1000"/>
                                        <p:tgtEl>
                                          <p:spTgt spid="6"/>
                                        </p:tgtEl>
                                      </p:cBhvr>
                                    </p:animEffect>
                                  </p:childTnLst>
                                </p:cTn>
                              </p:par>
                            </p:childTnLst>
                          </p:cTn>
                        </p:par>
                        <p:par>
                          <p:cTn id="41" fill="hold">
                            <p:stCondLst>
                              <p:cond delay="1000"/>
                            </p:stCondLst>
                            <p:childTnLst>
                              <p:par>
                                <p:cTn id="42" presetID="5" presetClass="entr" presetSubtype="1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checkerboard(across)">
                                      <p:cBhvr>
                                        <p:cTn id="44"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P spid="5" grpId="1" build="allAtOnce"/>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CA99-65D6-764A-AB82-0C011CDD72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1BBDB7C-EEC9-2F47-B814-37AD24031D36}"/>
              </a:ext>
            </a:extLst>
          </p:cNvPr>
          <p:cNvSpPr txBox="1">
            <a:spLocks/>
          </p:cNvSpPr>
          <p:nvPr/>
        </p:nvSpPr>
        <p:spPr>
          <a:xfrm>
            <a:off x="1522413" y="1981200"/>
            <a:ext cx="9829799" cy="4187825"/>
          </a:xfrm>
          <a:prstGeom prst="rect">
            <a:avLst/>
          </a:prstGeom>
        </p:spPr>
        <p:txBody>
          <a:bodyPr>
            <a:norm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b="1" dirty="0"/>
              <a:t>Linear Regression</a:t>
            </a:r>
            <a:r>
              <a:rPr lang="en-US" dirty="0"/>
              <a:t>: Tend to assume that all values are in linear relationships (not reliable in real-world example)</a:t>
            </a:r>
          </a:p>
          <a:p>
            <a:r>
              <a:rPr lang="en-US" b="1" dirty="0"/>
              <a:t>LSTM:</a:t>
            </a:r>
            <a:r>
              <a:rPr lang="en-US" dirty="0"/>
              <a:t> Suitable for time-series data but subject to the historical data stored</a:t>
            </a:r>
          </a:p>
          <a:p>
            <a:r>
              <a:rPr lang="en-US" dirty="0"/>
              <a:t>Stock Prices can be volatile and not solely rely on data collected</a:t>
            </a:r>
          </a:p>
          <a:p>
            <a:r>
              <a:rPr lang="en-US" dirty="0"/>
              <a:t>Psychological factors such as emotions and news can affect stock prices as well</a:t>
            </a:r>
          </a:p>
          <a:p>
            <a:r>
              <a:rPr lang="en-US" dirty="0"/>
              <a:t>Fundamental data of companies can affect opinions to buy or sell the stock based on a certain price</a:t>
            </a:r>
          </a:p>
        </p:txBody>
      </p:sp>
    </p:spTree>
    <p:extLst>
      <p:ext uri="{BB962C8B-B14F-4D97-AF65-F5344CB8AC3E}">
        <p14:creationId xmlns:p14="http://schemas.microsoft.com/office/powerpoint/2010/main" val="273940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1+#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stock photo. Image of background, finance, cost - 12240218">
            <a:extLst>
              <a:ext uri="{FF2B5EF4-FFF2-40B4-BE49-F238E27FC236}">
                <a16:creationId xmlns:a16="http://schemas.microsoft.com/office/drawing/2014/main" id="{0E5E895D-12E3-9A4F-91C1-8AF066CDC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0"/>
            <a:ext cx="10226717" cy="681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Appendices</a:t>
            </a:r>
          </a:p>
        </p:txBody>
      </p:sp>
      <p:sp>
        <p:nvSpPr>
          <p:cNvPr id="3" name="TextBox 2">
            <a:extLst>
              <a:ext uri="{FF2B5EF4-FFF2-40B4-BE49-F238E27FC236}">
                <a16:creationId xmlns:a16="http://schemas.microsoft.com/office/drawing/2014/main" id="{6A8542DD-7940-1748-B2B4-936C051B3D9A}"/>
              </a:ext>
            </a:extLst>
          </p:cNvPr>
          <p:cNvSpPr txBox="1"/>
          <p:nvPr/>
        </p:nvSpPr>
        <p:spPr>
          <a:xfrm>
            <a:off x="1522412" y="1844824"/>
            <a:ext cx="10404648" cy="4555093"/>
          </a:xfrm>
          <a:prstGeom prst="rect">
            <a:avLst/>
          </a:prstGeom>
          <a:noFill/>
        </p:spPr>
        <p:txBody>
          <a:bodyPr wrap="square">
            <a:spAutoFit/>
          </a:bodyPr>
          <a:lstStyle/>
          <a:p>
            <a:pPr marL="409575" indent="-176213">
              <a:buFont typeface="Arial" panose="020B0604020202020204" pitchFamily="34" charset="0"/>
              <a:buChar char="•"/>
            </a:pPr>
            <a:r>
              <a:rPr lang="en-US" sz="1300" dirty="0" err="1"/>
              <a:t>Simplilearn</a:t>
            </a:r>
            <a:r>
              <a:rPr lang="en-US" sz="1300" dirty="0"/>
              <a:t>: </a:t>
            </a:r>
            <a:r>
              <a:rPr lang="en-US" sz="1300" dirty="0">
                <a:hlinkClick r:id="rId2"/>
              </a:rPr>
              <a:t>https://www.simplilearn.com/tutorials/machine-learning-tutorial/stock-price-prediction-using-machine-learning#:~:text=Stock%20Price%20Prediction%20using%20machine%20learning%20helps%20you%20discover%20the,a%20hard%20task%20to%20do</a:t>
            </a:r>
            <a:r>
              <a:rPr lang="en-US" sz="1300" dirty="0"/>
              <a:t>.</a:t>
            </a:r>
          </a:p>
          <a:p>
            <a:pPr marL="409575" indent="-176213">
              <a:buFont typeface="Arial" panose="020B0604020202020204" pitchFamily="34" charset="0"/>
              <a:buChar char="•"/>
            </a:pPr>
            <a:r>
              <a:rPr lang="en-US" sz="1300" dirty="0"/>
              <a:t>Analytics Vidhya:</a:t>
            </a:r>
            <a:r>
              <a:rPr lang="en-US" sz="1300" u="sng" dirty="0"/>
              <a:t> </a:t>
            </a:r>
            <a:r>
              <a:rPr lang="en-US" sz="1300" dirty="0">
                <a:solidFill>
                  <a:srgbClr val="506084"/>
                </a:solidFill>
                <a:hlinkClick r:id="rId3">
                  <a:extLst>
                    <a:ext uri="{A12FA001-AC4F-418D-AE19-62706E023703}">
                      <ahyp:hlinkClr xmlns:ahyp="http://schemas.microsoft.com/office/drawing/2018/hyperlinkcolor" val="tx"/>
                    </a:ext>
                  </a:extLst>
                </a:hlinkClick>
              </a:rPr>
              <a:t>https://www.analyticsvidhya.com/blog/2021/10/machine-learning-for-stock-market-prediction-with-step-by-step-implementation/</a:t>
            </a:r>
            <a:endParaRPr lang="en-US" sz="1300" dirty="0"/>
          </a:p>
          <a:p>
            <a:pPr marL="409575" indent="-176213">
              <a:buFont typeface="Arial" panose="020B0604020202020204" pitchFamily="34" charset="0"/>
              <a:buChar char="•"/>
            </a:pPr>
            <a:r>
              <a:rPr lang="en-US" sz="1300" dirty="0"/>
              <a:t>Investopedia: </a:t>
            </a:r>
            <a:r>
              <a:rPr lang="en-US" sz="1300" dirty="0">
                <a:hlinkClick r:id="rId4"/>
              </a:rPr>
              <a:t>https://www.investopedia.com/apple-stock-aapl-5075819</a:t>
            </a:r>
            <a:r>
              <a:rPr lang="en-US" sz="1300" dirty="0"/>
              <a:t> </a:t>
            </a:r>
          </a:p>
          <a:p>
            <a:pPr marL="409575" indent="-176213">
              <a:buFont typeface="Arial" panose="020B0604020202020204" pitchFamily="34" charset="0"/>
              <a:buChar char="•"/>
            </a:pPr>
            <a:r>
              <a:rPr lang="en-US" sz="1300" dirty="0"/>
              <a:t>CNBC: </a:t>
            </a:r>
            <a:r>
              <a:rPr lang="en-US" sz="1300" dirty="0">
                <a:hlinkClick r:id="rId5"/>
              </a:rPr>
              <a:t>https://www.cnbc.com/2022/01/04/apple-stock-will-continue-to-grow-faster-than-economy-investor-says.html</a:t>
            </a:r>
            <a:endParaRPr lang="en-US" sz="1300" dirty="0"/>
          </a:p>
          <a:p>
            <a:pPr marL="409575" indent="-176213">
              <a:buFont typeface="Arial" panose="020B0604020202020204" pitchFamily="34" charset="0"/>
              <a:buChar char="•"/>
            </a:pPr>
            <a:r>
              <a:rPr lang="en-US" sz="1300" dirty="0"/>
              <a:t>Motley Fool: </a:t>
            </a:r>
            <a:r>
              <a:rPr lang="en-US" sz="1300" dirty="0">
                <a:hlinkClick r:id="rId6"/>
              </a:rPr>
              <a:t>https://www.fool.com/investing/2021/12/11/5-reasons-to-buy-apple-and-1-reason-to-sell/</a:t>
            </a:r>
            <a:endParaRPr lang="en-US" sz="1300" dirty="0"/>
          </a:p>
          <a:p>
            <a:pPr marL="409575" indent="-176213">
              <a:buFont typeface="Arial" panose="020B0604020202020204" pitchFamily="34" charset="0"/>
              <a:buChar char="•"/>
            </a:pPr>
            <a:r>
              <a:rPr lang="en-US" sz="1300" dirty="0"/>
              <a:t>Forbes: </a:t>
            </a:r>
            <a:r>
              <a:rPr lang="en-US" sz="1300" dirty="0">
                <a:hlinkClick r:id="rId7"/>
              </a:rPr>
              <a:t>https://www.forbes.com/sites/greatspeculations/2022/01/31/why-we-are-raising-our-price-estimate-for-apple-stock/?sh=27ee71dc1b38</a:t>
            </a:r>
            <a:r>
              <a:rPr lang="en-US" sz="1300" dirty="0"/>
              <a:t> </a:t>
            </a:r>
          </a:p>
          <a:p>
            <a:pPr marL="409575" indent="-176213">
              <a:buFont typeface="Arial" panose="020B0604020202020204" pitchFamily="34" charset="0"/>
              <a:buChar char="•"/>
            </a:pPr>
            <a:r>
              <a:rPr lang="en-US" sz="1300" dirty="0"/>
              <a:t>Yahoo Finance: </a:t>
            </a:r>
            <a:r>
              <a:rPr lang="en-US" sz="1300" dirty="0">
                <a:hlinkClick r:id="rId8"/>
              </a:rPr>
              <a:t>https://sg.news.yahoo.com/is-apple-stock-a-major-buy-right-now-this-strategist-says-yes-185742460.html</a:t>
            </a:r>
            <a:r>
              <a:rPr lang="en-US" sz="1300" dirty="0"/>
              <a:t> </a:t>
            </a:r>
          </a:p>
          <a:p>
            <a:pPr marL="409575" indent="-176213">
              <a:buFont typeface="Arial" panose="020B0604020202020204" pitchFamily="34" charset="0"/>
              <a:buChar char="•"/>
            </a:pPr>
            <a:r>
              <a:rPr lang="en-US" sz="1300" dirty="0"/>
              <a:t>Wall Street Journal: </a:t>
            </a:r>
            <a:r>
              <a:rPr lang="en-US" sz="1300" dirty="0">
                <a:hlinkClick r:id="rId9"/>
              </a:rPr>
              <a:t>https://www.wsj.com/articles/apple-takes-smartphone-lead-in-china-helping-drive-record-profit-11643371201</a:t>
            </a:r>
            <a:endParaRPr lang="en-US" sz="1300" dirty="0"/>
          </a:p>
          <a:p>
            <a:pPr marL="409575" indent="-176213">
              <a:buFont typeface="Arial" panose="020B0604020202020204" pitchFamily="34" charset="0"/>
              <a:buChar char="•"/>
            </a:pPr>
            <a:r>
              <a:rPr lang="en-US" sz="1300" dirty="0"/>
              <a:t>Investopedia: </a:t>
            </a:r>
            <a:r>
              <a:rPr lang="en-US" sz="1300" dirty="0">
                <a:hlinkClick r:id="rId10"/>
              </a:rPr>
              <a:t>https://www.investopedia.com/terms/n/nasdaq.asp</a:t>
            </a:r>
            <a:r>
              <a:rPr lang="en-US" sz="1300" dirty="0"/>
              <a:t> </a:t>
            </a:r>
          </a:p>
          <a:p>
            <a:pPr marL="409575" indent="-176213">
              <a:buFont typeface="Arial" panose="020B0604020202020204" pitchFamily="34" charset="0"/>
              <a:buChar char="•"/>
            </a:pPr>
            <a:r>
              <a:rPr lang="en-US" sz="1300" dirty="0"/>
              <a:t>Investopedia (Moving Average) - </a:t>
            </a:r>
            <a:r>
              <a:rPr lang="en-US" sz="1300" dirty="0">
                <a:hlinkClick r:id="rId11"/>
              </a:rPr>
              <a:t>https://www.investopedia.com/articles/active-trading/052014/how-use-moving-average-buy-stocks.asp</a:t>
            </a:r>
            <a:endParaRPr lang="en-US" sz="1300" dirty="0"/>
          </a:p>
          <a:p>
            <a:pPr marL="409575" indent="-176213">
              <a:buFont typeface="Arial" panose="020B0604020202020204" pitchFamily="34" charset="0"/>
              <a:buChar char="•"/>
            </a:pPr>
            <a:r>
              <a:rPr lang="en-US" sz="1300" dirty="0"/>
              <a:t>Linear Regression: </a:t>
            </a:r>
            <a:r>
              <a:rPr lang="en-US" sz="1300" dirty="0">
                <a:hlinkClick r:id="rId12"/>
              </a:rPr>
              <a:t>https://www.analyticsvidhya.com/blog/2021/05/5-regression-algorithms-you-should-know-introductory-guide/#:~:text=In%20Machine%20Learning%2C%20we%20use,as%20a%20continuous%20numerical%20value</a:t>
            </a:r>
            <a:r>
              <a:rPr lang="en-US" sz="1300" dirty="0"/>
              <a:t>.</a:t>
            </a:r>
          </a:p>
          <a:p>
            <a:pPr marL="409575" indent="-176213">
              <a:buFont typeface="Arial" panose="020B0604020202020204" pitchFamily="34" charset="0"/>
              <a:buChar char="•"/>
            </a:pPr>
            <a:r>
              <a:rPr lang="en-US" sz="1300" dirty="0"/>
              <a:t>Wikipedia: </a:t>
            </a:r>
            <a:r>
              <a:rPr lang="en-US" sz="1300" dirty="0">
                <a:hlinkClick r:id="rId13"/>
              </a:rPr>
              <a:t>https://en.wikipedia.org/wiki/Long_short-term_memory</a:t>
            </a:r>
            <a:endParaRPr lang="en-US" sz="1300" dirty="0"/>
          </a:p>
          <a:p>
            <a:pPr marL="409575" indent="-176213">
              <a:buFont typeface="Arial" panose="020B0604020202020204" pitchFamily="34" charset="0"/>
              <a:buChar char="•"/>
            </a:pPr>
            <a:r>
              <a:rPr lang="en-US" sz="1300" dirty="0"/>
              <a:t>Time-series: </a:t>
            </a:r>
            <a:r>
              <a:rPr lang="en-US" sz="1300" dirty="0">
                <a:hlinkClick r:id="rId14"/>
              </a:rPr>
              <a:t>https://towardsdatascience.com/lstm-time-series-forecasting-predicting-stock-prices-using-an-lstm-model-6223e9644a2f</a:t>
            </a:r>
            <a:endParaRPr lang="en-US" sz="1300" dirty="0"/>
          </a:p>
          <a:p>
            <a:pPr marL="409575" indent="-176213">
              <a:buFont typeface="Arial" panose="020B0604020202020204" pitchFamily="34" charset="0"/>
              <a:buChar char="•"/>
            </a:pPr>
            <a:endParaRPr lang="en-US" sz="1300" dirty="0"/>
          </a:p>
          <a:p>
            <a:pPr marL="409575" indent="-176213">
              <a:buFont typeface="Arial" panose="020B0604020202020204" pitchFamily="34" charset="0"/>
              <a:buChar char="•"/>
            </a:pPr>
            <a:endParaRPr lang="en-US" sz="1300" dirty="0"/>
          </a:p>
          <a:p>
            <a:pPr marL="233362"/>
            <a:endParaRPr lang="en-US" sz="1500" dirty="0"/>
          </a:p>
          <a:p>
            <a:pPr marL="758825" indent="-179388">
              <a:buFont typeface="Arial" panose="020B0604020202020204" pitchFamily="34" charset="0"/>
              <a:buChar char="•"/>
            </a:pPr>
            <a:endParaRPr lang="en-US" sz="1500" dirty="0"/>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462B-C6FE-3843-8F3D-2D6E44FB5321}"/>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4236A35-6440-2647-BCDE-129FFD761685}"/>
              </a:ext>
            </a:extLst>
          </p:cNvPr>
          <p:cNvSpPr>
            <a:spLocks noGrp="1"/>
          </p:cNvSpPr>
          <p:nvPr>
            <p:ph idx="1"/>
          </p:nvPr>
        </p:nvSpPr>
        <p:spPr>
          <a:xfrm>
            <a:off x="1522413" y="1772816"/>
            <a:ext cx="9829799" cy="4824536"/>
          </a:xfrm>
        </p:spPr>
        <p:txBody>
          <a:bodyPr>
            <a:normAutofit fontScale="62500" lnSpcReduction="20000"/>
          </a:bodyPr>
          <a:lstStyle/>
          <a:p>
            <a:r>
              <a:rPr lang="en-SG" sz="2900" dirty="0"/>
              <a:t>Data Source: Yahoo Finance API</a:t>
            </a:r>
          </a:p>
          <a:p>
            <a:r>
              <a:rPr lang="en-SG" sz="2900" dirty="0">
                <a:hlinkClick r:id="rId2"/>
              </a:rPr>
              <a:t>NASDAQ</a:t>
            </a:r>
            <a:r>
              <a:rPr lang="en-SG" sz="2900" dirty="0"/>
              <a:t>: US Stock exchange</a:t>
            </a:r>
          </a:p>
          <a:p>
            <a:r>
              <a:rPr lang="en-SG" sz="2900" dirty="0"/>
              <a:t>Company : Apple [NASDAQ: </a:t>
            </a:r>
            <a:r>
              <a:rPr lang="en-SG" sz="2900" b="1" dirty="0"/>
              <a:t>AAPL</a:t>
            </a:r>
            <a:r>
              <a:rPr lang="en-SG" sz="2900" dirty="0"/>
              <a:t>]</a:t>
            </a:r>
          </a:p>
          <a:p>
            <a:r>
              <a:rPr lang="en-SG" sz="2900" dirty="0"/>
              <a:t>Period : </a:t>
            </a:r>
            <a:r>
              <a:rPr lang="en-SG" sz="2900" b="1" dirty="0"/>
              <a:t>2019-01-01 to 2021-12-31 (3years)</a:t>
            </a:r>
          </a:p>
          <a:p>
            <a:r>
              <a:rPr lang="en-SG" sz="2900" dirty="0"/>
              <a:t>Data Description:</a:t>
            </a:r>
          </a:p>
          <a:p>
            <a:pPr marL="628650" indent="-219075">
              <a:lnSpc>
                <a:spcPct val="170000"/>
              </a:lnSpc>
              <a:buFont typeface="Courier New" panose="02070309020205020404" pitchFamily="49" charset="0"/>
              <a:buChar char="o"/>
            </a:pPr>
            <a:r>
              <a:rPr lang="en-SG" b="1" dirty="0"/>
              <a:t>Opening</a:t>
            </a:r>
            <a:r>
              <a:rPr lang="en-SG" dirty="0"/>
              <a:t> Value of the stock (beginning of the day)</a:t>
            </a:r>
          </a:p>
          <a:p>
            <a:pPr marL="628650" indent="-219075">
              <a:lnSpc>
                <a:spcPct val="170000"/>
              </a:lnSpc>
              <a:buFont typeface="Courier New" panose="02070309020205020404" pitchFamily="49" charset="0"/>
              <a:buChar char="o"/>
            </a:pPr>
            <a:r>
              <a:rPr lang="en-SG" b="1" dirty="0"/>
              <a:t>Highest and Lowest </a:t>
            </a:r>
            <a:r>
              <a:rPr lang="en-SG" dirty="0"/>
              <a:t>values of that stock (daily)</a:t>
            </a:r>
          </a:p>
          <a:p>
            <a:pPr marL="628650" indent="-219075">
              <a:lnSpc>
                <a:spcPct val="170000"/>
              </a:lnSpc>
              <a:buFont typeface="Courier New" panose="02070309020205020404" pitchFamily="49" charset="0"/>
              <a:buChar char="o"/>
            </a:pPr>
            <a:r>
              <a:rPr lang="en-SG" b="1" dirty="0"/>
              <a:t>Closing</a:t>
            </a:r>
            <a:r>
              <a:rPr lang="en-SG" dirty="0"/>
              <a:t> Value at the end of the day</a:t>
            </a:r>
          </a:p>
          <a:p>
            <a:pPr marL="628650" indent="-219075">
              <a:lnSpc>
                <a:spcPct val="170000"/>
              </a:lnSpc>
              <a:buFont typeface="Courier New" panose="02070309020205020404" pitchFamily="49" charset="0"/>
              <a:buChar char="o"/>
            </a:pPr>
            <a:r>
              <a:rPr lang="en-SG" b="1" dirty="0"/>
              <a:t>Adjusted Close </a:t>
            </a:r>
            <a:r>
              <a:rPr lang="en-SG" dirty="0"/>
              <a:t>Value reflects the stock’s value (after dividends have been declared)</a:t>
            </a:r>
          </a:p>
          <a:p>
            <a:pPr marL="628650" indent="-219075">
              <a:lnSpc>
                <a:spcPct val="170000"/>
              </a:lnSpc>
              <a:buFont typeface="Courier New" panose="02070309020205020404" pitchFamily="49" charset="0"/>
              <a:buChar char="o"/>
            </a:pPr>
            <a:r>
              <a:rPr lang="en-SG" b="1" dirty="0"/>
              <a:t>Total Volume</a:t>
            </a:r>
            <a:r>
              <a:rPr lang="en-SG" dirty="0"/>
              <a:t> of the stocks</a:t>
            </a:r>
            <a:endParaRPr lang="en-US" dirty="0"/>
          </a:p>
        </p:txBody>
      </p:sp>
      <p:sp>
        <p:nvSpPr>
          <p:cNvPr id="4" name="Content Placeholder 2">
            <a:extLst>
              <a:ext uri="{FF2B5EF4-FFF2-40B4-BE49-F238E27FC236}">
                <a16:creationId xmlns:a16="http://schemas.microsoft.com/office/drawing/2014/main" id="{56AD215F-BFA3-F347-8B95-D32A45C84847}"/>
              </a:ext>
            </a:extLst>
          </p:cNvPr>
          <p:cNvSpPr txBox="1">
            <a:spLocks/>
          </p:cNvSpPr>
          <p:nvPr/>
        </p:nvSpPr>
        <p:spPr>
          <a:xfrm>
            <a:off x="8038628" y="3068960"/>
            <a:ext cx="3313584" cy="1332148"/>
          </a:xfrm>
          <a:prstGeom prst="rect">
            <a:avLst/>
          </a:prstGeom>
        </p:spPr>
        <p:txBody>
          <a:bodyPr vert="horz" lIns="91440" tIns="45720" rIns="91440" bIns="45720" rtlCol="0">
            <a:normAutofit fontScale="25000" lnSpcReduction="2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lnSpc>
                <a:spcPct val="150000"/>
              </a:lnSpc>
              <a:buNone/>
            </a:pPr>
            <a:r>
              <a:rPr lang="en-US" sz="10000" dirty="0"/>
              <a:t>Data Type: </a:t>
            </a:r>
          </a:p>
          <a:p>
            <a:pPr marL="0" indent="0" algn="ctr">
              <a:lnSpc>
                <a:spcPct val="150000"/>
              </a:lnSpc>
              <a:buNone/>
            </a:pPr>
            <a:r>
              <a:rPr lang="en-US" sz="10000" dirty="0"/>
              <a:t>Time Series Data</a:t>
            </a:r>
          </a:p>
          <a:p>
            <a:endParaRPr lang="en-US" dirty="0"/>
          </a:p>
        </p:txBody>
      </p:sp>
    </p:spTree>
    <p:extLst>
      <p:ext uri="{BB962C8B-B14F-4D97-AF65-F5344CB8AC3E}">
        <p14:creationId xmlns:p14="http://schemas.microsoft.com/office/powerpoint/2010/main" val="412688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1000"/>
                                        <p:tgtEl>
                                          <p:spTgt spid="3">
                                            <p:txEl>
                                              <p:pRg st="1" end="1"/>
                                            </p:txEl>
                                          </p:spTgt>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2000"/>
                            </p:stCondLst>
                            <p:childTnLst>
                              <p:par>
                                <p:cTn id="17" presetID="3"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1000"/>
                                        <p:tgtEl>
                                          <p:spTgt spid="3">
                                            <p:txEl>
                                              <p:pRg st="3" end="3"/>
                                            </p:txEl>
                                          </p:spTgt>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1000"/>
                                        <p:tgtEl>
                                          <p:spTgt spid="3">
                                            <p:txEl>
                                              <p:pRg st="4" end="4"/>
                                            </p:txEl>
                                          </p:spTgt>
                                        </p:tgtEl>
                                      </p:cBhvr>
                                    </p:animEffect>
                                  </p:childTnLst>
                                </p:cTn>
                              </p:par>
                            </p:childTnLst>
                          </p:cTn>
                        </p:par>
                        <p:par>
                          <p:cTn id="24" fill="hold">
                            <p:stCondLst>
                              <p:cond delay="4000"/>
                            </p:stCondLst>
                            <p:childTnLst>
                              <p:par>
                                <p:cTn id="25" presetID="3" presetClass="entr" presetSubtype="1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par>
                          <p:cTn id="28" fill="hold">
                            <p:stCondLst>
                              <p:cond delay="4500"/>
                            </p:stCondLst>
                            <p:childTnLst>
                              <p:par>
                                <p:cTn id="29" presetID="3" presetClass="entr" presetSubtype="1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par>
                          <p:cTn id="32" fill="hold">
                            <p:stCondLst>
                              <p:cond delay="5000"/>
                            </p:stCondLst>
                            <p:childTnLst>
                              <p:par>
                                <p:cTn id="33" presetID="3" presetClass="entr" presetSubtype="1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par>
                          <p:cTn id="36" fill="hold">
                            <p:stCondLst>
                              <p:cond delay="5500"/>
                            </p:stCondLst>
                            <p:childTnLst>
                              <p:par>
                                <p:cTn id="37" presetID="3" presetClass="entr" presetSubtype="1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childTnLst>
                          </p:cTn>
                        </p:par>
                        <p:par>
                          <p:cTn id="40" fill="hold">
                            <p:stCondLst>
                              <p:cond delay="6000"/>
                            </p:stCondLst>
                            <p:childTnLst>
                              <p:par>
                                <p:cTn id="41" presetID="3" presetClass="entr" presetSubtype="1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linds(horizontal)">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F8EF-4AC3-D547-83C9-885D6BA7CED6}"/>
              </a:ext>
            </a:extLst>
          </p:cNvPr>
          <p:cNvSpPr>
            <a:spLocks noGrp="1"/>
          </p:cNvSpPr>
          <p:nvPr>
            <p:ph type="title"/>
          </p:nvPr>
        </p:nvSpPr>
        <p:spPr/>
        <p:txBody>
          <a:bodyPr/>
          <a:lstStyle/>
          <a:p>
            <a:r>
              <a:rPr lang="en-US" dirty="0"/>
              <a:t>Why Choose Apple Inc.? (APPL)</a:t>
            </a:r>
          </a:p>
        </p:txBody>
      </p:sp>
      <p:sp>
        <p:nvSpPr>
          <p:cNvPr id="3" name="Content Placeholder 2">
            <a:extLst>
              <a:ext uri="{FF2B5EF4-FFF2-40B4-BE49-F238E27FC236}">
                <a16:creationId xmlns:a16="http://schemas.microsoft.com/office/drawing/2014/main" id="{1CCF084B-5791-D14B-AE14-BBA5277A3F94}"/>
              </a:ext>
            </a:extLst>
          </p:cNvPr>
          <p:cNvSpPr>
            <a:spLocks noGrp="1"/>
          </p:cNvSpPr>
          <p:nvPr>
            <p:ph idx="1"/>
          </p:nvPr>
        </p:nvSpPr>
        <p:spPr>
          <a:xfrm>
            <a:off x="1522413" y="1772816"/>
            <a:ext cx="10116615" cy="4896544"/>
          </a:xfrm>
        </p:spPr>
        <p:txBody>
          <a:bodyPr>
            <a:normAutofit fontScale="85000" lnSpcReduction="10000"/>
          </a:bodyPr>
          <a:lstStyle/>
          <a:p>
            <a:pPr>
              <a:lnSpc>
                <a:spcPct val="170000"/>
              </a:lnSpc>
            </a:pPr>
            <a:r>
              <a:rPr lang="en-SG" dirty="0"/>
              <a:t>Apple Inc has the concept of bringing an </a:t>
            </a:r>
            <a:r>
              <a:rPr lang="en-SG" sz="2700" b="1" dirty="0"/>
              <a:t>Ecosystem with its own range of Products </a:t>
            </a:r>
            <a:r>
              <a:rPr lang="en-SG" dirty="0"/>
              <a:t>and </a:t>
            </a:r>
            <a:r>
              <a:rPr lang="en-SG" sz="2700" b="1" dirty="0"/>
              <a:t>Services to both Consumers and Businesses</a:t>
            </a:r>
          </a:p>
          <a:p>
            <a:r>
              <a:rPr lang="en-US" dirty="0"/>
              <a:t>According to the </a:t>
            </a:r>
            <a:r>
              <a:rPr lang="en-US" dirty="0">
                <a:hlinkClick r:id="rId2"/>
              </a:rPr>
              <a:t>Moltey Fool</a:t>
            </a:r>
            <a:r>
              <a:rPr lang="en-US" dirty="0"/>
              <a:t> (as of 11</a:t>
            </a:r>
            <a:r>
              <a:rPr lang="en-US" baseline="30000" dirty="0"/>
              <a:t>th</a:t>
            </a:r>
            <a:r>
              <a:rPr lang="en-US" dirty="0"/>
              <a:t> Dec 2021), there are 5 reasons to </a:t>
            </a:r>
            <a:r>
              <a:rPr lang="en-US" u="sng" dirty="0"/>
              <a:t>buy</a:t>
            </a:r>
            <a:r>
              <a:rPr lang="en-US" dirty="0"/>
              <a:t> apple share:</a:t>
            </a:r>
          </a:p>
          <a:p>
            <a:pPr marL="889000" indent="-349250">
              <a:lnSpc>
                <a:spcPct val="120000"/>
              </a:lnSpc>
              <a:buFont typeface="+mj-lt"/>
              <a:buAutoNum type="arabicPeriod"/>
            </a:pPr>
            <a:r>
              <a:rPr lang="en-US" dirty="0"/>
              <a:t>iPhone's </a:t>
            </a:r>
            <a:r>
              <a:rPr lang="en-US" b="1" dirty="0"/>
              <a:t>90% loyalty rate </a:t>
            </a:r>
            <a:r>
              <a:rPr lang="en-US" dirty="0"/>
              <a:t>– Brand Loyalty hence stable profit growth</a:t>
            </a:r>
          </a:p>
          <a:p>
            <a:pPr marL="889000" indent="-349250">
              <a:lnSpc>
                <a:spcPct val="120000"/>
              </a:lnSpc>
              <a:buFont typeface="+mj-lt"/>
              <a:buAutoNum type="arabicPeriod"/>
            </a:pPr>
            <a:r>
              <a:rPr lang="en-US" dirty="0"/>
              <a:t>745 million paid subscribers – 500% growth from 5 years ago</a:t>
            </a:r>
          </a:p>
          <a:p>
            <a:pPr marL="889000" indent="-349250">
              <a:lnSpc>
                <a:spcPct val="120000"/>
              </a:lnSpc>
              <a:buFont typeface="+mj-lt"/>
              <a:buAutoNum type="arabicPeriod"/>
            </a:pPr>
            <a:r>
              <a:rPr lang="en-SG" dirty="0"/>
              <a:t>$191 billion in </a:t>
            </a:r>
            <a:r>
              <a:rPr lang="en-SG" b="1" dirty="0"/>
              <a:t>cash</a:t>
            </a:r>
            <a:r>
              <a:rPr lang="en-SG" dirty="0"/>
              <a:t> and equivalents – high capital in investing for R&amp;D to develop better products</a:t>
            </a:r>
          </a:p>
          <a:p>
            <a:pPr marL="889000" indent="-349250">
              <a:lnSpc>
                <a:spcPct val="120000"/>
              </a:lnSpc>
              <a:buFont typeface="+mj-lt"/>
              <a:buAutoNum type="arabicPeriod"/>
            </a:pPr>
            <a:r>
              <a:rPr lang="en-SG" dirty="0"/>
              <a:t>More resistant to inflation – less reliant on 3</a:t>
            </a:r>
            <a:r>
              <a:rPr lang="en-SG" baseline="30000" dirty="0"/>
              <a:t>rd</a:t>
            </a:r>
            <a:r>
              <a:rPr lang="en-SG" dirty="0"/>
              <a:t> party chipmaker</a:t>
            </a:r>
          </a:p>
          <a:p>
            <a:pPr marL="889000" indent="-349250">
              <a:lnSpc>
                <a:spcPct val="120000"/>
              </a:lnSpc>
              <a:buFont typeface="+mj-lt"/>
              <a:buAutoNum type="arabicPeriod"/>
            </a:pPr>
            <a:r>
              <a:rPr lang="en-SG" dirty="0"/>
              <a:t>$86 billion in </a:t>
            </a:r>
            <a:r>
              <a:rPr lang="en-SG" b="1" dirty="0"/>
              <a:t>buybacks</a:t>
            </a:r>
            <a:r>
              <a:rPr lang="en-SG" dirty="0"/>
              <a:t> – Apple to tighten its valuations</a:t>
            </a:r>
          </a:p>
          <a:p>
            <a:pPr marL="889000" indent="-349250">
              <a:buFont typeface="+mj-lt"/>
              <a:buAutoNum type="arabicPeriod"/>
            </a:pPr>
            <a:endParaRPr lang="en-SG" dirty="0"/>
          </a:p>
          <a:p>
            <a:pPr marL="889000" indent="-349250">
              <a:buFont typeface="+mj-lt"/>
              <a:buAutoNum type="arabicPeriod"/>
            </a:pPr>
            <a:endParaRPr lang="en-US" dirty="0"/>
          </a:p>
          <a:p>
            <a:endParaRPr lang="en-US" dirty="0"/>
          </a:p>
        </p:txBody>
      </p:sp>
    </p:spTree>
    <p:extLst>
      <p:ext uri="{BB962C8B-B14F-4D97-AF65-F5344CB8AC3E}">
        <p14:creationId xmlns:p14="http://schemas.microsoft.com/office/powerpoint/2010/main" val="225613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6314-E657-E648-ABA8-90BCCB935257}"/>
              </a:ext>
            </a:extLst>
          </p:cNvPr>
          <p:cNvSpPr>
            <a:spLocks noGrp="1"/>
          </p:cNvSpPr>
          <p:nvPr>
            <p:ph type="title"/>
          </p:nvPr>
        </p:nvSpPr>
        <p:spPr/>
        <p:txBody>
          <a:bodyPr/>
          <a:lstStyle/>
          <a:p>
            <a:r>
              <a:rPr lang="en-US" dirty="0"/>
              <a:t>Why? </a:t>
            </a:r>
          </a:p>
        </p:txBody>
      </p:sp>
      <p:sp>
        <p:nvSpPr>
          <p:cNvPr id="4" name="Content Placeholder 2">
            <a:extLst>
              <a:ext uri="{FF2B5EF4-FFF2-40B4-BE49-F238E27FC236}">
                <a16:creationId xmlns:a16="http://schemas.microsoft.com/office/drawing/2014/main" id="{F10EA2D6-79EB-6248-B4AF-EFFCAADED8DA}"/>
              </a:ext>
            </a:extLst>
          </p:cNvPr>
          <p:cNvSpPr txBox="1">
            <a:spLocks/>
          </p:cNvSpPr>
          <p:nvPr/>
        </p:nvSpPr>
        <p:spPr>
          <a:xfrm>
            <a:off x="1545889" y="2204864"/>
            <a:ext cx="9829799" cy="244827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sz="2000" dirty="0"/>
              <a:t>“Apple stock will continue to grow faster than economy” – </a:t>
            </a:r>
            <a:r>
              <a:rPr lang="en-US" sz="2000" dirty="0">
                <a:hlinkClick r:id="rId2"/>
              </a:rPr>
              <a:t>CNBC.com</a:t>
            </a:r>
            <a:r>
              <a:rPr lang="en-US" sz="2000" dirty="0"/>
              <a:t> (4</a:t>
            </a:r>
            <a:r>
              <a:rPr lang="en-US" sz="2000" baseline="30000" dirty="0"/>
              <a:t>th</a:t>
            </a:r>
            <a:r>
              <a:rPr lang="en-US" sz="2000" dirty="0"/>
              <a:t> Jan 2021)</a:t>
            </a:r>
          </a:p>
          <a:p>
            <a:r>
              <a:rPr lang="en-US" sz="2000" dirty="0"/>
              <a:t>“</a:t>
            </a:r>
            <a:r>
              <a:rPr lang="en-SG" sz="2000" dirty="0"/>
              <a:t>Why We Are Raising Our Price Estimate For Apple Stock?”- </a:t>
            </a:r>
            <a:r>
              <a:rPr lang="en-SG" sz="2000" dirty="0">
                <a:hlinkClick r:id="rId3"/>
              </a:rPr>
              <a:t>Forbes.com</a:t>
            </a:r>
            <a:r>
              <a:rPr lang="en-SG" sz="2000" dirty="0"/>
              <a:t> (31</a:t>
            </a:r>
            <a:r>
              <a:rPr lang="en-SG" sz="2000" baseline="30000" dirty="0"/>
              <a:t>st</a:t>
            </a:r>
            <a:r>
              <a:rPr lang="en-SG" sz="2000" dirty="0"/>
              <a:t> Jan 2021)</a:t>
            </a:r>
          </a:p>
          <a:p>
            <a:r>
              <a:rPr lang="en-SG" sz="2000" dirty="0"/>
              <a:t>“ Is Apple Stock a major buy right now? The strategists say yes.” – </a:t>
            </a:r>
            <a:r>
              <a:rPr lang="en-SG" sz="2000" dirty="0">
                <a:hlinkClick r:id="rId4"/>
              </a:rPr>
              <a:t>Yahoo Finance </a:t>
            </a:r>
            <a:r>
              <a:rPr lang="en-SG" sz="2000" dirty="0"/>
              <a:t>(3</a:t>
            </a:r>
            <a:r>
              <a:rPr lang="en-SG" sz="2000" baseline="30000" dirty="0"/>
              <a:t>rd</a:t>
            </a:r>
            <a:r>
              <a:rPr lang="en-SG" sz="2000" dirty="0"/>
              <a:t> Dec 2021)</a:t>
            </a:r>
          </a:p>
          <a:p>
            <a:r>
              <a:rPr lang="en-SG" sz="2000" dirty="0"/>
              <a:t>“Apple takes Smartphone lead in Chin, heling drive record profit” – </a:t>
            </a:r>
            <a:r>
              <a:rPr lang="en-SG" sz="2000" dirty="0">
                <a:hlinkClick r:id="rId5"/>
              </a:rPr>
              <a:t>Wall </a:t>
            </a:r>
            <a:r>
              <a:rPr lang="en-SG" sz="2000" b="1" dirty="0">
                <a:hlinkClick r:id="rId5"/>
              </a:rPr>
              <a:t>Street</a:t>
            </a:r>
            <a:r>
              <a:rPr lang="en-SG" sz="2000" dirty="0">
                <a:hlinkClick r:id="rId5"/>
              </a:rPr>
              <a:t> Journal </a:t>
            </a:r>
            <a:r>
              <a:rPr lang="en-SG" sz="2000" dirty="0"/>
              <a:t>(28</a:t>
            </a:r>
            <a:r>
              <a:rPr lang="en-SG" sz="2000" baseline="30000" dirty="0"/>
              <a:t>th</a:t>
            </a:r>
            <a:r>
              <a:rPr lang="en-SG" sz="2000" dirty="0"/>
              <a:t> Jan 2021)</a:t>
            </a:r>
          </a:p>
        </p:txBody>
      </p:sp>
      <p:sp>
        <p:nvSpPr>
          <p:cNvPr id="5" name="Content Placeholder 2">
            <a:extLst>
              <a:ext uri="{FF2B5EF4-FFF2-40B4-BE49-F238E27FC236}">
                <a16:creationId xmlns:a16="http://schemas.microsoft.com/office/drawing/2014/main" id="{D3CE50A4-6CBE-E043-8894-EA86871B96C3}"/>
              </a:ext>
            </a:extLst>
          </p:cNvPr>
          <p:cNvSpPr txBox="1">
            <a:spLocks/>
          </p:cNvSpPr>
          <p:nvPr/>
        </p:nvSpPr>
        <p:spPr>
          <a:xfrm>
            <a:off x="4870276" y="5231712"/>
            <a:ext cx="3520150" cy="40344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US" sz="2000" dirty="0"/>
              <a:t>Personal Favourite!! 😍</a:t>
            </a:r>
            <a:endParaRPr lang="en-US" dirty="0"/>
          </a:p>
          <a:p>
            <a:endParaRPr lang="en-US" dirty="0"/>
          </a:p>
        </p:txBody>
      </p:sp>
    </p:spTree>
    <p:extLst>
      <p:ext uri="{BB962C8B-B14F-4D97-AF65-F5344CB8AC3E}">
        <p14:creationId xmlns:p14="http://schemas.microsoft.com/office/powerpoint/2010/main" val="352516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76F6-EC28-F044-AB03-1E2BACD6536F}"/>
              </a:ext>
            </a:extLst>
          </p:cNvPr>
          <p:cNvSpPr>
            <a:spLocks noGrp="1"/>
          </p:cNvSpPr>
          <p:nvPr>
            <p:ph type="title"/>
          </p:nvPr>
        </p:nvSpPr>
        <p:spPr/>
        <p:txBody>
          <a:bodyPr/>
          <a:lstStyle/>
          <a:p>
            <a:r>
              <a:rPr lang="en-US" dirty="0"/>
              <a:t>What is Time Series?</a:t>
            </a:r>
          </a:p>
        </p:txBody>
      </p:sp>
      <p:pic>
        <p:nvPicPr>
          <p:cNvPr id="5" name="Content Placeholder 4">
            <a:extLst>
              <a:ext uri="{FF2B5EF4-FFF2-40B4-BE49-F238E27FC236}">
                <a16:creationId xmlns:a16="http://schemas.microsoft.com/office/drawing/2014/main" id="{017A2FC6-D4EB-4A4A-A1B1-446C482388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322"/>
          <a:stretch/>
        </p:blipFill>
        <p:spPr>
          <a:xfrm>
            <a:off x="1522413" y="1916832"/>
            <a:ext cx="5832648" cy="4281058"/>
          </a:xfrm>
        </p:spPr>
      </p:pic>
      <p:sp>
        <p:nvSpPr>
          <p:cNvPr id="7" name="Content Placeholder 2">
            <a:extLst>
              <a:ext uri="{FF2B5EF4-FFF2-40B4-BE49-F238E27FC236}">
                <a16:creationId xmlns:a16="http://schemas.microsoft.com/office/drawing/2014/main" id="{776153F1-BE32-4741-B9A7-F7244DBAB60C}"/>
              </a:ext>
            </a:extLst>
          </p:cNvPr>
          <p:cNvSpPr txBox="1">
            <a:spLocks/>
          </p:cNvSpPr>
          <p:nvPr/>
        </p:nvSpPr>
        <p:spPr>
          <a:xfrm>
            <a:off x="7355061" y="2469365"/>
            <a:ext cx="3997151" cy="3175992"/>
          </a:xfrm>
          <a:prstGeom prst="rect">
            <a:avLst/>
          </a:prstGeom>
        </p:spPr>
        <p:txBody>
          <a:bodyPr vert="horz" lIns="91440" tIns="45720" rIns="91440" bIns="45720" rtlCol="0">
            <a:normAutofit fontScale="70000" lnSpcReduction="2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dirty="0"/>
              <a:t>Sequence of observations taken sequentially in time</a:t>
            </a:r>
          </a:p>
          <a:p>
            <a:r>
              <a:rPr lang="en-US" dirty="0"/>
              <a:t>No natural ordering of observations</a:t>
            </a:r>
          </a:p>
          <a:p>
            <a:r>
              <a:rPr lang="en-US" dirty="0"/>
              <a:t>Other examples:</a:t>
            </a:r>
          </a:p>
          <a:p>
            <a:pPr marL="852488" indent="-525463">
              <a:buFont typeface="Courier New" panose="02070309020205020404" pitchFamily="49" charset="0"/>
              <a:buChar char="o"/>
            </a:pPr>
            <a:r>
              <a:rPr lang="en-US" dirty="0"/>
              <a:t>	Ocean Tides</a:t>
            </a:r>
          </a:p>
          <a:p>
            <a:pPr marL="852488" indent="-525463">
              <a:buFont typeface="Courier New" panose="02070309020205020404" pitchFamily="49" charset="0"/>
              <a:buChar char="o"/>
            </a:pPr>
            <a:r>
              <a:rPr lang="en-US" dirty="0"/>
              <a:t>Weather </a:t>
            </a:r>
          </a:p>
          <a:p>
            <a:pPr marL="852488" indent="-525463">
              <a:buFont typeface="Courier New" panose="02070309020205020404" pitchFamily="49" charset="0"/>
              <a:buChar char="o"/>
            </a:pPr>
            <a:r>
              <a:rPr lang="en-US" dirty="0"/>
              <a:t>Health evolution metrics (</a:t>
            </a:r>
            <a:r>
              <a:rPr lang="en-US" dirty="0" err="1"/>
              <a:t>eg</a:t>
            </a:r>
            <a:r>
              <a:rPr lang="en-US" dirty="0"/>
              <a:t> body temperature)</a:t>
            </a:r>
          </a:p>
          <a:p>
            <a:pPr marL="852488" indent="-525463">
              <a:buFont typeface="Courier New" panose="02070309020205020404" pitchFamily="49" charset="0"/>
              <a:buChar char="o"/>
            </a:pPr>
            <a:r>
              <a:rPr lang="en-US" dirty="0"/>
              <a:t>Network logs</a:t>
            </a:r>
          </a:p>
          <a:p>
            <a:pPr marL="852488" indent="-525463">
              <a:buFont typeface="Courier New" panose="02070309020205020404" pitchFamily="49" charset="0"/>
              <a:buChar char="o"/>
            </a:pPr>
            <a:endParaRPr lang="en-US" dirty="0"/>
          </a:p>
        </p:txBody>
      </p:sp>
    </p:spTree>
    <p:extLst>
      <p:ext uri="{BB962C8B-B14F-4D97-AF65-F5344CB8AC3E}">
        <p14:creationId xmlns:p14="http://schemas.microsoft.com/office/powerpoint/2010/main" val="7462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3C41-DA48-184F-A39E-2368FAC15EA0}"/>
              </a:ext>
            </a:extLst>
          </p:cNvPr>
          <p:cNvSpPr>
            <a:spLocks noGrp="1"/>
          </p:cNvSpPr>
          <p:nvPr>
            <p:ph type="title"/>
          </p:nvPr>
        </p:nvSpPr>
        <p:spPr/>
        <p:txBody>
          <a:bodyPr/>
          <a:lstStyle/>
          <a:p>
            <a:r>
              <a:rPr lang="en-US" dirty="0"/>
              <a:t>Strategy	</a:t>
            </a:r>
          </a:p>
        </p:txBody>
      </p:sp>
      <p:sp>
        <p:nvSpPr>
          <p:cNvPr id="3" name="Content Placeholder 2">
            <a:extLst>
              <a:ext uri="{FF2B5EF4-FFF2-40B4-BE49-F238E27FC236}">
                <a16:creationId xmlns:a16="http://schemas.microsoft.com/office/drawing/2014/main" id="{17D1023F-EAC6-9F46-94A9-953F0FF26820}"/>
              </a:ext>
            </a:extLst>
          </p:cNvPr>
          <p:cNvSpPr>
            <a:spLocks noGrp="1"/>
          </p:cNvSpPr>
          <p:nvPr>
            <p:ph idx="1"/>
          </p:nvPr>
        </p:nvSpPr>
        <p:spPr>
          <a:xfrm>
            <a:off x="1522413" y="1981201"/>
            <a:ext cx="9829799" cy="3175992"/>
          </a:xfrm>
        </p:spPr>
        <p:txBody>
          <a:bodyPr>
            <a:normAutofit/>
          </a:bodyPr>
          <a:lstStyle/>
          <a:p>
            <a:r>
              <a:rPr lang="en-US" dirty="0"/>
              <a:t>Mid to Long term Investing – 3 years of History Price</a:t>
            </a:r>
          </a:p>
          <a:p>
            <a:r>
              <a:rPr lang="en-US" dirty="0"/>
              <a:t>Not focusing on short term (daily trading or weekly trading strategies)</a:t>
            </a:r>
          </a:p>
          <a:p>
            <a:r>
              <a:rPr lang="en-US" dirty="0"/>
              <a:t>Using the data from Yahoo Finance </a:t>
            </a:r>
          </a:p>
          <a:p>
            <a:r>
              <a:rPr lang="en-US" dirty="0"/>
              <a:t>Adding technical indicators of Moving Average to the dataset </a:t>
            </a:r>
          </a:p>
          <a:p>
            <a:r>
              <a:rPr lang="en-US" dirty="0"/>
              <a:t>Fundamental data of company is not included </a:t>
            </a:r>
          </a:p>
          <a:p>
            <a:endParaRPr lang="en-US" dirty="0"/>
          </a:p>
        </p:txBody>
      </p:sp>
      <p:sp>
        <p:nvSpPr>
          <p:cNvPr id="5" name="TextBox 4">
            <a:extLst>
              <a:ext uri="{FF2B5EF4-FFF2-40B4-BE49-F238E27FC236}">
                <a16:creationId xmlns:a16="http://schemas.microsoft.com/office/drawing/2014/main" id="{5190F849-325F-E54B-A0E5-C0646AAD81FF}"/>
              </a:ext>
            </a:extLst>
          </p:cNvPr>
          <p:cNvSpPr txBox="1"/>
          <p:nvPr/>
        </p:nvSpPr>
        <p:spPr>
          <a:xfrm>
            <a:off x="1744302" y="5301208"/>
            <a:ext cx="9607910" cy="923330"/>
          </a:xfrm>
          <a:prstGeom prst="rect">
            <a:avLst/>
          </a:prstGeom>
          <a:noFill/>
        </p:spPr>
        <p:txBody>
          <a:bodyPr wrap="square">
            <a:spAutoFit/>
          </a:bodyPr>
          <a:lstStyle/>
          <a:p>
            <a:r>
              <a:rPr lang="en-US" dirty="0"/>
              <a:t>Disclaimer: Any idea or prediction displayed in this presentation </a:t>
            </a:r>
            <a:r>
              <a:rPr lang="en-US" b="1" dirty="0"/>
              <a:t>should not </a:t>
            </a:r>
            <a:r>
              <a:rPr lang="en-US" dirty="0"/>
              <a:t>be considered as a  guarantee strategy for stock price. The slides are </a:t>
            </a:r>
            <a:r>
              <a:rPr lang="en-US" b="1" dirty="0"/>
              <a:t>only for presentation purposes and gathered from the general information </a:t>
            </a:r>
            <a:r>
              <a:rPr lang="en-US" dirty="0"/>
              <a:t>researched.</a:t>
            </a:r>
          </a:p>
        </p:txBody>
      </p:sp>
    </p:spTree>
    <p:extLst>
      <p:ext uri="{BB962C8B-B14F-4D97-AF65-F5344CB8AC3E}">
        <p14:creationId xmlns:p14="http://schemas.microsoft.com/office/powerpoint/2010/main" val="7207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1"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strVal val="#ppt_w*0.70"/>
                                          </p:val>
                                        </p:tav>
                                        <p:tav tm="100000">
                                          <p:val>
                                            <p:strVal val="#ppt_w"/>
                                          </p:val>
                                        </p:tav>
                                      </p:tavLst>
                                    </p:anim>
                                    <p:anim calcmode="lin" valueType="num">
                                      <p:cBhvr>
                                        <p:cTn id="34" dur="1000" fill="hold"/>
                                        <p:tgtEl>
                                          <p:spTgt spid="5"/>
                                        </p:tgtEl>
                                        <p:attrNameLst>
                                          <p:attrName>ppt_h</p:attrName>
                                        </p:attrNameLst>
                                      </p:cBhvr>
                                      <p:tavLst>
                                        <p:tav tm="0">
                                          <p:val>
                                            <p:strVal val="#ppt_h"/>
                                          </p:val>
                                        </p:tav>
                                        <p:tav tm="100000">
                                          <p:val>
                                            <p:strVal val="#ppt_h"/>
                                          </p:val>
                                        </p:tav>
                                      </p:tavLst>
                                    </p:anim>
                                    <p:animEffect transition="in" filter="fade">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9F1D-D599-D44C-A476-AFD696971E10}"/>
              </a:ext>
            </a:extLst>
          </p:cNvPr>
          <p:cNvSpPr>
            <a:spLocks noGrp="1"/>
          </p:cNvSpPr>
          <p:nvPr>
            <p:ph type="title"/>
          </p:nvPr>
        </p:nvSpPr>
        <p:spPr/>
        <p:txBody>
          <a:bodyPr/>
          <a:lstStyle/>
          <a:p>
            <a:r>
              <a:rPr lang="en-US" dirty="0"/>
              <a:t>Closing Price (10 years)</a:t>
            </a:r>
          </a:p>
        </p:txBody>
      </p:sp>
      <p:pic>
        <p:nvPicPr>
          <p:cNvPr id="7" name="Picture 6">
            <a:extLst>
              <a:ext uri="{FF2B5EF4-FFF2-40B4-BE49-F238E27FC236}">
                <a16:creationId xmlns:a16="http://schemas.microsoft.com/office/drawing/2014/main" id="{E19C909B-1B74-534E-8AF3-12C47766D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956" y="1852544"/>
            <a:ext cx="9073008" cy="4595185"/>
          </a:xfrm>
          <a:prstGeom prst="rect">
            <a:avLst/>
          </a:prstGeom>
        </p:spPr>
      </p:pic>
      <p:sp>
        <p:nvSpPr>
          <p:cNvPr id="8" name="Rectangle 7">
            <a:extLst>
              <a:ext uri="{FF2B5EF4-FFF2-40B4-BE49-F238E27FC236}">
                <a16:creationId xmlns:a16="http://schemas.microsoft.com/office/drawing/2014/main" id="{A6AEC237-EC7C-A342-9EF7-ACE6DD0964E3}"/>
              </a:ext>
            </a:extLst>
          </p:cNvPr>
          <p:cNvSpPr/>
          <p:nvPr/>
        </p:nvSpPr>
        <p:spPr>
          <a:xfrm>
            <a:off x="8758708" y="1988840"/>
            <a:ext cx="2088232" cy="3672408"/>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E2AA6D5C-6278-2448-9A89-40FC7CD684D8}"/>
              </a:ext>
            </a:extLst>
          </p:cNvPr>
          <p:cNvCxnSpPr>
            <a:cxnSpLocks/>
          </p:cNvCxnSpPr>
          <p:nvPr/>
        </p:nvCxnSpPr>
        <p:spPr>
          <a:xfrm>
            <a:off x="1454083" y="5085184"/>
            <a:ext cx="10256953" cy="0"/>
          </a:xfrm>
          <a:prstGeom prst="line">
            <a:avLst/>
          </a:prstGeom>
          <a:ln w="44450">
            <a:solidFill>
              <a:srgbClr val="FFC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41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childTnLst>
                          </p:cTn>
                        </p:par>
                        <p:par>
                          <p:cTn id="8" fill="hold">
                            <p:stCondLst>
                              <p:cond delay="1000"/>
                            </p:stCondLst>
                            <p:childTnLst>
                              <p:par>
                                <p:cTn id="9" presetID="5"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9B1C-B40B-3541-8B13-8FD98B73632F}"/>
              </a:ext>
            </a:extLst>
          </p:cNvPr>
          <p:cNvSpPr>
            <a:spLocks noGrp="1"/>
          </p:cNvSpPr>
          <p:nvPr>
            <p:ph type="title"/>
          </p:nvPr>
        </p:nvSpPr>
        <p:spPr/>
        <p:txBody>
          <a:bodyPr/>
          <a:lstStyle/>
          <a:p>
            <a:r>
              <a:rPr lang="en-US" dirty="0"/>
              <a:t>Closing Price (2019- 2022)</a:t>
            </a:r>
          </a:p>
        </p:txBody>
      </p:sp>
      <p:pic>
        <p:nvPicPr>
          <p:cNvPr id="5" name="Picture 4">
            <a:extLst>
              <a:ext uri="{FF2B5EF4-FFF2-40B4-BE49-F238E27FC236}">
                <a16:creationId xmlns:a16="http://schemas.microsoft.com/office/drawing/2014/main" id="{3EB29ABA-C373-704A-9599-8CE2D34DD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025" y="1764236"/>
            <a:ext cx="9577064" cy="4712764"/>
          </a:xfrm>
          <a:prstGeom prst="rect">
            <a:avLst/>
          </a:prstGeom>
        </p:spPr>
      </p:pic>
      <p:cxnSp>
        <p:nvCxnSpPr>
          <p:cNvPr id="4" name="Straight Arrow Connector 3">
            <a:extLst>
              <a:ext uri="{FF2B5EF4-FFF2-40B4-BE49-F238E27FC236}">
                <a16:creationId xmlns:a16="http://schemas.microsoft.com/office/drawing/2014/main" id="{ECCE2051-EB17-A64E-A80C-0181A8A05D46}"/>
              </a:ext>
            </a:extLst>
          </p:cNvPr>
          <p:cNvCxnSpPr>
            <a:cxnSpLocks/>
          </p:cNvCxnSpPr>
          <p:nvPr/>
        </p:nvCxnSpPr>
        <p:spPr>
          <a:xfrm flipV="1">
            <a:off x="8542684" y="3429000"/>
            <a:ext cx="1017061" cy="831770"/>
          </a:xfrm>
          <a:prstGeom prst="straightConnector1">
            <a:avLst/>
          </a:prstGeom>
          <a:ln w="66675">
            <a:solidFill>
              <a:srgbClr val="4E78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4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2185</TotalTime>
  <Words>1293</Words>
  <Application>Microsoft Macintosh PowerPoint</Application>
  <PresentationFormat>Custom</PresentationFormat>
  <Paragraphs>171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Cambria</vt:lpstr>
      <vt:lpstr>Courier New</vt:lpstr>
      <vt:lpstr>Wingdings</vt:lpstr>
      <vt:lpstr>Currency Symbols 16x9</vt:lpstr>
      <vt:lpstr>Stock Price Prediction</vt:lpstr>
      <vt:lpstr>Background</vt:lpstr>
      <vt:lpstr>Data</vt:lpstr>
      <vt:lpstr>Why Choose Apple Inc.? (APPL)</vt:lpstr>
      <vt:lpstr>Why? </vt:lpstr>
      <vt:lpstr>What is Time Series?</vt:lpstr>
      <vt:lpstr>Strategy </vt:lpstr>
      <vt:lpstr>Closing Price (10 years)</vt:lpstr>
      <vt:lpstr>Closing Price (2019- 2022)</vt:lpstr>
      <vt:lpstr>High-Low Price by Month</vt:lpstr>
      <vt:lpstr>Moving Averages (MA) </vt:lpstr>
      <vt:lpstr>Moving Averages</vt:lpstr>
      <vt:lpstr>Heatmap</vt:lpstr>
      <vt:lpstr>Train and Test Data</vt:lpstr>
      <vt:lpstr>Model Comparison</vt:lpstr>
      <vt:lpstr>Predictions</vt:lpstr>
      <vt:lpstr>Actual</vt:lpstr>
      <vt:lpstr>Bagging, Boosting and Stacking</vt:lpstr>
      <vt:lpstr>Linear Regression</vt:lpstr>
      <vt:lpstr>Support Vector Regressor</vt:lpstr>
      <vt:lpstr>Random Forest Regressor</vt:lpstr>
      <vt:lpstr>Long Short Term Memory (LSTM)</vt:lpstr>
      <vt:lpstr>LSTM</vt:lpstr>
      <vt:lpstr>Comparison</vt:lpstr>
      <vt:lpstr>Conclusion</vt:lpstr>
      <vt:lpstr>PowerPoint Presentation</vt:lpstr>
      <vt:lpstr>Appendices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Lim Hwee Li</dc:creator>
  <cp:lastModifiedBy>Microsoft Office User</cp:lastModifiedBy>
  <cp:revision>16</cp:revision>
  <dcterms:created xsi:type="dcterms:W3CDTF">2022-02-14T05:06:09Z</dcterms:created>
  <dcterms:modified xsi:type="dcterms:W3CDTF">2022-03-10T03:23:05Z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